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4"/>
  </p:sldMasterIdLst>
  <p:notesMasterIdLst>
    <p:notesMasterId r:id="rId22"/>
  </p:notesMasterIdLst>
  <p:handoutMasterIdLst>
    <p:handoutMasterId r:id="rId23"/>
  </p:handoutMasterIdLst>
  <p:sldIdLst>
    <p:sldId id="278" r:id="rId5"/>
    <p:sldId id="282" r:id="rId6"/>
    <p:sldId id="293" r:id="rId7"/>
    <p:sldId id="294" r:id="rId8"/>
    <p:sldId id="279" r:id="rId9"/>
    <p:sldId id="280" r:id="rId10"/>
    <p:sldId id="281" r:id="rId11"/>
    <p:sldId id="284" r:id="rId12"/>
    <p:sldId id="283" r:id="rId13"/>
    <p:sldId id="285" r:id="rId14"/>
    <p:sldId id="286" r:id="rId15"/>
    <p:sldId id="287" r:id="rId16"/>
    <p:sldId id="288" r:id="rId17"/>
    <p:sldId id="289" r:id="rId18"/>
    <p:sldId id="290" r:id="rId19"/>
    <p:sldId id="291" r:id="rId20"/>
    <p:sldId id="29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B0D25D-9603-45AE-99EF-96051EC345CA}" v="74" dt="2022-12-13T16:02:31.6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113" d="100"/>
          <a:sy n="113" d="100"/>
        </p:scale>
        <p:origin x="510" y="102"/>
      </p:cViewPr>
      <p:guideLst/>
    </p:cSldViewPr>
  </p:slideViewPr>
  <p:notesTextViewPr>
    <p:cViewPr>
      <p:scale>
        <a:sx n="1" d="1"/>
        <a:sy n="1" d="1"/>
      </p:scale>
      <p:origin x="0" y="0"/>
    </p:cViewPr>
  </p:notesTextViewPr>
  <p:notesViewPr>
    <p:cSldViewPr snapToGrid="0">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ias GELLNER" userId="07a923dc-d62b-4340-9537-76f8c8c5c477" providerId="ADAL" clId="{B5B0D25D-9603-45AE-99EF-96051EC345CA}"/>
    <pc:docChg chg="undo custSel addSld modSld sldOrd">
      <pc:chgData name="Matthias GELLNER" userId="07a923dc-d62b-4340-9537-76f8c8c5c477" providerId="ADAL" clId="{B5B0D25D-9603-45AE-99EF-96051EC345CA}" dt="2022-12-14T09:45:03.069" v="18584" actId="20577"/>
      <pc:docMkLst>
        <pc:docMk/>
      </pc:docMkLst>
      <pc:sldChg chg="addSp modSp mod modAnim">
        <pc:chgData name="Matthias GELLNER" userId="07a923dc-d62b-4340-9537-76f8c8c5c477" providerId="ADAL" clId="{B5B0D25D-9603-45AE-99EF-96051EC345CA}" dt="2022-12-12T16:20:50.731" v="15047" actId="20577"/>
        <pc:sldMkLst>
          <pc:docMk/>
          <pc:sldMk cId="4167884232" sldId="278"/>
        </pc:sldMkLst>
        <pc:spChg chg="mod">
          <ac:chgData name="Matthias GELLNER" userId="07a923dc-d62b-4340-9537-76f8c8c5c477" providerId="ADAL" clId="{B5B0D25D-9603-45AE-99EF-96051EC345CA}" dt="2022-12-09T10:00:55.862" v="7616" actId="1076"/>
          <ac:spMkLst>
            <pc:docMk/>
            <pc:sldMk cId="4167884232" sldId="278"/>
            <ac:spMk id="2" creationId="{0D1F047C-C727-42A7-85C5-68C5AA1B1A93}"/>
          </ac:spMkLst>
        </pc:spChg>
        <pc:spChg chg="mod">
          <ac:chgData name="Matthias GELLNER" userId="07a923dc-d62b-4340-9537-76f8c8c5c477" providerId="ADAL" clId="{B5B0D25D-9603-45AE-99EF-96051EC345CA}" dt="2022-12-12T16:20:50.731" v="15047" actId="20577"/>
          <ac:spMkLst>
            <pc:docMk/>
            <pc:sldMk cId="4167884232" sldId="278"/>
            <ac:spMk id="3" creationId="{DB93FB3F-A8D4-46D3-A1C6-C79C64563729}"/>
          </ac:spMkLst>
        </pc:spChg>
        <pc:spChg chg="add mod">
          <ac:chgData name="Matthias GELLNER" userId="07a923dc-d62b-4340-9537-76f8c8c5c477" providerId="ADAL" clId="{B5B0D25D-9603-45AE-99EF-96051EC345CA}" dt="2022-11-30T07:51:54.087" v="2722" actId="1076"/>
          <ac:spMkLst>
            <pc:docMk/>
            <pc:sldMk cId="4167884232" sldId="278"/>
            <ac:spMk id="9" creationId="{78625982-33F9-483C-BD74-A9ED797845E7}"/>
          </ac:spMkLst>
        </pc:spChg>
        <pc:picChg chg="add mod">
          <ac:chgData name="Matthias GELLNER" userId="07a923dc-d62b-4340-9537-76f8c8c5c477" providerId="ADAL" clId="{B5B0D25D-9603-45AE-99EF-96051EC345CA}" dt="2022-11-24T09:03:27.087" v="27" actId="1076"/>
          <ac:picMkLst>
            <pc:docMk/>
            <pc:sldMk cId="4167884232" sldId="278"/>
            <ac:picMk id="11" creationId="{D10A425B-32CF-4F30-99A4-2B0FC4C76285}"/>
          </ac:picMkLst>
        </pc:picChg>
      </pc:sldChg>
      <pc:sldChg chg="modSp mod">
        <pc:chgData name="Matthias GELLNER" userId="07a923dc-d62b-4340-9537-76f8c8c5c477" providerId="ADAL" clId="{B5B0D25D-9603-45AE-99EF-96051EC345CA}" dt="2022-12-12T09:44:19.333" v="12279" actId="20578"/>
        <pc:sldMkLst>
          <pc:docMk/>
          <pc:sldMk cId="3220235682" sldId="279"/>
        </pc:sldMkLst>
        <pc:spChg chg="mod">
          <ac:chgData name="Matthias GELLNER" userId="07a923dc-d62b-4340-9537-76f8c8c5c477" providerId="ADAL" clId="{B5B0D25D-9603-45AE-99EF-96051EC345CA}" dt="2022-12-09T09:59:51.818" v="7605" actId="14100"/>
          <ac:spMkLst>
            <pc:docMk/>
            <pc:sldMk cId="3220235682" sldId="279"/>
            <ac:spMk id="2" creationId="{89559F60-4CE1-4E2F-86EA-1B60679F1F4A}"/>
          </ac:spMkLst>
        </pc:spChg>
        <pc:spChg chg="mod">
          <ac:chgData name="Matthias GELLNER" userId="07a923dc-d62b-4340-9537-76f8c8c5c477" providerId="ADAL" clId="{B5B0D25D-9603-45AE-99EF-96051EC345CA}" dt="2022-12-12T09:44:19.333" v="12279" actId="20578"/>
          <ac:spMkLst>
            <pc:docMk/>
            <pc:sldMk cId="3220235682" sldId="279"/>
            <ac:spMk id="24" creationId="{F260476B-CCA6-412B-A9C5-399C34AE6F05}"/>
          </ac:spMkLst>
        </pc:spChg>
      </pc:sldChg>
      <pc:sldChg chg="modSp mod ord">
        <pc:chgData name="Matthias GELLNER" userId="07a923dc-d62b-4340-9537-76f8c8c5c477" providerId="ADAL" clId="{B5B0D25D-9603-45AE-99EF-96051EC345CA}" dt="2022-12-12T09:43:37.469" v="12276" actId="313"/>
        <pc:sldMkLst>
          <pc:docMk/>
          <pc:sldMk cId="2713440819" sldId="280"/>
        </pc:sldMkLst>
        <pc:spChg chg="mod">
          <ac:chgData name="Matthias GELLNER" userId="07a923dc-d62b-4340-9537-76f8c8c5c477" providerId="ADAL" clId="{B5B0D25D-9603-45AE-99EF-96051EC345CA}" dt="2022-12-09T09:29:49.663" v="7249" actId="122"/>
          <ac:spMkLst>
            <pc:docMk/>
            <pc:sldMk cId="2713440819" sldId="280"/>
            <ac:spMk id="2" creationId="{89559F60-4CE1-4E2F-86EA-1B60679F1F4A}"/>
          </ac:spMkLst>
        </pc:spChg>
        <pc:spChg chg="mod">
          <ac:chgData name="Matthias GELLNER" userId="07a923dc-d62b-4340-9537-76f8c8c5c477" providerId="ADAL" clId="{B5B0D25D-9603-45AE-99EF-96051EC345CA}" dt="2022-12-12T09:43:37.469" v="12276" actId="313"/>
          <ac:spMkLst>
            <pc:docMk/>
            <pc:sldMk cId="2713440819" sldId="280"/>
            <ac:spMk id="24" creationId="{F260476B-CCA6-412B-A9C5-399C34AE6F05}"/>
          </ac:spMkLst>
        </pc:spChg>
      </pc:sldChg>
      <pc:sldChg chg="addSp delSp modSp mod ord modAnim">
        <pc:chgData name="Matthias GELLNER" userId="07a923dc-d62b-4340-9537-76f8c8c5c477" providerId="ADAL" clId="{B5B0D25D-9603-45AE-99EF-96051EC345CA}" dt="2022-12-12T16:04:31.293" v="13835" actId="6549"/>
        <pc:sldMkLst>
          <pc:docMk/>
          <pc:sldMk cId="1293103843" sldId="281"/>
        </pc:sldMkLst>
        <pc:spChg chg="mod">
          <ac:chgData name="Matthias GELLNER" userId="07a923dc-d62b-4340-9537-76f8c8c5c477" providerId="ADAL" clId="{B5B0D25D-9603-45AE-99EF-96051EC345CA}" dt="2022-12-09T09:32:17.979" v="7321" actId="1076"/>
          <ac:spMkLst>
            <pc:docMk/>
            <pc:sldMk cId="1293103843" sldId="281"/>
            <ac:spMk id="2" creationId="{89559F60-4CE1-4E2F-86EA-1B60679F1F4A}"/>
          </ac:spMkLst>
        </pc:spChg>
        <pc:spChg chg="add mod">
          <ac:chgData name="Matthias GELLNER" userId="07a923dc-d62b-4340-9537-76f8c8c5c477" providerId="ADAL" clId="{B5B0D25D-9603-45AE-99EF-96051EC345CA}" dt="2022-11-30T07:51:31.292" v="2720" actId="207"/>
          <ac:spMkLst>
            <pc:docMk/>
            <pc:sldMk cId="1293103843" sldId="281"/>
            <ac:spMk id="6" creationId="{3E7C5E40-6E26-4FAD-8D18-D53F41277BFF}"/>
          </ac:spMkLst>
        </pc:spChg>
        <pc:spChg chg="add mod">
          <ac:chgData name="Matthias GELLNER" userId="07a923dc-d62b-4340-9537-76f8c8c5c477" providerId="ADAL" clId="{B5B0D25D-9603-45AE-99EF-96051EC345CA}" dt="2022-12-09T09:26:13.776" v="7099" actId="20577"/>
          <ac:spMkLst>
            <pc:docMk/>
            <pc:sldMk cId="1293103843" sldId="281"/>
            <ac:spMk id="8" creationId="{42A6DB6A-0778-4989-9E86-9A6FA291CCB5}"/>
          </ac:spMkLst>
        </pc:spChg>
        <pc:spChg chg="mod">
          <ac:chgData name="Matthias GELLNER" userId="07a923dc-d62b-4340-9537-76f8c8c5c477" providerId="ADAL" clId="{B5B0D25D-9603-45AE-99EF-96051EC345CA}" dt="2022-12-12T16:04:31.293" v="13835" actId="6549"/>
          <ac:spMkLst>
            <pc:docMk/>
            <pc:sldMk cId="1293103843" sldId="281"/>
            <ac:spMk id="24" creationId="{F260476B-CCA6-412B-A9C5-399C34AE6F05}"/>
          </ac:spMkLst>
        </pc:spChg>
        <pc:picChg chg="add del mod">
          <ac:chgData name="Matthias GELLNER" userId="07a923dc-d62b-4340-9537-76f8c8c5c477" providerId="ADAL" clId="{B5B0D25D-9603-45AE-99EF-96051EC345CA}" dt="2022-11-24T09:01:02.694" v="12"/>
          <ac:picMkLst>
            <pc:docMk/>
            <pc:sldMk cId="1293103843" sldId="281"/>
            <ac:picMk id="5" creationId="{7CD7D793-E827-47C6-A7B8-733B2DDC8724}"/>
          </ac:picMkLst>
        </pc:picChg>
        <pc:picChg chg="add mod">
          <ac:chgData name="Matthias GELLNER" userId="07a923dc-d62b-4340-9537-76f8c8c5c477" providerId="ADAL" clId="{B5B0D25D-9603-45AE-99EF-96051EC345CA}" dt="2022-11-24T09:03:22.502" v="26" actId="1076"/>
          <ac:picMkLst>
            <pc:docMk/>
            <pc:sldMk cId="1293103843" sldId="281"/>
            <ac:picMk id="7" creationId="{A0995CA8-226F-473F-81A5-8AE1693165E0}"/>
          </ac:picMkLst>
        </pc:picChg>
      </pc:sldChg>
      <pc:sldChg chg="delSp modSp new mod ord">
        <pc:chgData name="Matthias GELLNER" userId="07a923dc-d62b-4340-9537-76f8c8c5c477" providerId="ADAL" clId="{B5B0D25D-9603-45AE-99EF-96051EC345CA}" dt="2022-12-13T13:23:58.557" v="18020" actId="20577"/>
        <pc:sldMkLst>
          <pc:docMk/>
          <pc:sldMk cId="4249949645" sldId="282"/>
        </pc:sldMkLst>
        <pc:spChg chg="del">
          <ac:chgData name="Matthias GELLNER" userId="07a923dc-d62b-4340-9537-76f8c8c5c477" providerId="ADAL" clId="{B5B0D25D-9603-45AE-99EF-96051EC345CA}" dt="2022-12-01T10:40:21.613" v="2877" actId="478"/>
          <ac:spMkLst>
            <pc:docMk/>
            <pc:sldMk cId="4249949645" sldId="282"/>
            <ac:spMk id="2" creationId="{D2D31DB5-D3AD-4386-8452-798BB1859C81}"/>
          </ac:spMkLst>
        </pc:spChg>
        <pc:spChg chg="mod">
          <ac:chgData name="Matthias GELLNER" userId="07a923dc-d62b-4340-9537-76f8c8c5c477" providerId="ADAL" clId="{B5B0D25D-9603-45AE-99EF-96051EC345CA}" dt="2022-12-13T13:23:58.557" v="18020" actId="20577"/>
          <ac:spMkLst>
            <pc:docMk/>
            <pc:sldMk cId="4249949645" sldId="282"/>
            <ac:spMk id="3" creationId="{37220AE5-1522-41F6-B87C-E57A2B36CBBB}"/>
          </ac:spMkLst>
        </pc:spChg>
      </pc:sldChg>
      <pc:sldChg chg="addSp modSp add mod modAnim">
        <pc:chgData name="Matthias GELLNER" userId="07a923dc-d62b-4340-9537-76f8c8c5c477" providerId="ADAL" clId="{B5B0D25D-9603-45AE-99EF-96051EC345CA}" dt="2022-12-09T09:36:04.600" v="7557" actId="20577"/>
        <pc:sldMkLst>
          <pc:docMk/>
          <pc:sldMk cId="473307411" sldId="283"/>
        </pc:sldMkLst>
        <pc:spChg chg="mod">
          <ac:chgData name="Matthias GELLNER" userId="07a923dc-d62b-4340-9537-76f8c8c5c477" providerId="ADAL" clId="{B5B0D25D-9603-45AE-99EF-96051EC345CA}" dt="2022-12-09T09:29:43.303" v="7248" actId="122"/>
          <ac:spMkLst>
            <pc:docMk/>
            <pc:sldMk cId="473307411" sldId="283"/>
            <ac:spMk id="2" creationId="{89559F60-4CE1-4E2F-86EA-1B60679F1F4A}"/>
          </ac:spMkLst>
        </pc:spChg>
        <pc:spChg chg="add mod">
          <ac:chgData name="Matthias GELLNER" userId="07a923dc-d62b-4340-9537-76f8c8c5c477" providerId="ADAL" clId="{B5B0D25D-9603-45AE-99EF-96051EC345CA}" dt="2022-12-05T15:59:51.422" v="6976" actId="6549"/>
          <ac:spMkLst>
            <pc:docMk/>
            <pc:sldMk cId="473307411" sldId="283"/>
            <ac:spMk id="4" creationId="{35883DA0-3499-47DA-9C42-0F2ECD605D17}"/>
          </ac:spMkLst>
        </pc:spChg>
        <pc:spChg chg="add mod">
          <ac:chgData name="Matthias GELLNER" userId="07a923dc-d62b-4340-9537-76f8c8c5c477" providerId="ADAL" clId="{B5B0D25D-9603-45AE-99EF-96051EC345CA}" dt="2022-11-30T07:52:23.354" v="2731" actId="1076"/>
          <ac:spMkLst>
            <pc:docMk/>
            <pc:sldMk cId="473307411" sldId="283"/>
            <ac:spMk id="6" creationId="{68B46995-C075-4324-A595-795062344DAC}"/>
          </ac:spMkLst>
        </pc:spChg>
        <pc:spChg chg="mod">
          <ac:chgData name="Matthias GELLNER" userId="07a923dc-d62b-4340-9537-76f8c8c5c477" providerId="ADAL" clId="{B5B0D25D-9603-45AE-99EF-96051EC345CA}" dt="2022-12-09T09:36:04.600" v="7557" actId="20577"/>
          <ac:spMkLst>
            <pc:docMk/>
            <pc:sldMk cId="473307411" sldId="283"/>
            <ac:spMk id="24" creationId="{F260476B-CCA6-412B-A9C5-399C34AE6F05}"/>
          </ac:spMkLst>
        </pc:spChg>
        <pc:picChg chg="mod">
          <ac:chgData name="Matthias GELLNER" userId="07a923dc-d62b-4340-9537-76f8c8c5c477" providerId="ADAL" clId="{B5B0D25D-9603-45AE-99EF-96051EC345CA}" dt="2022-12-01T10:53:08.086" v="3444" actId="1076"/>
          <ac:picMkLst>
            <pc:docMk/>
            <pc:sldMk cId="473307411" sldId="283"/>
            <ac:picMk id="3" creationId="{72B2D6DE-C9B5-4678-91EF-77E85F2350DA}"/>
          </ac:picMkLst>
        </pc:picChg>
        <pc:picChg chg="mod">
          <ac:chgData name="Matthias GELLNER" userId="07a923dc-d62b-4340-9537-76f8c8c5c477" providerId="ADAL" clId="{B5B0D25D-9603-45AE-99EF-96051EC345CA}" dt="2022-11-30T07:52:32.527" v="2734" actId="1076"/>
          <ac:picMkLst>
            <pc:docMk/>
            <pc:sldMk cId="473307411" sldId="283"/>
            <ac:picMk id="7" creationId="{A0995CA8-226F-473F-81A5-8AE1693165E0}"/>
          </ac:picMkLst>
        </pc:picChg>
      </pc:sldChg>
      <pc:sldChg chg="modSp add mod ord">
        <pc:chgData name="Matthias GELLNER" userId="07a923dc-d62b-4340-9537-76f8c8c5c477" providerId="ADAL" clId="{B5B0D25D-9603-45AE-99EF-96051EC345CA}" dt="2022-12-12T16:06:16.705" v="13876" actId="313"/>
        <pc:sldMkLst>
          <pc:docMk/>
          <pc:sldMk cId="2655484496" sldId="284"/>
        </pc:sldMkLst>
        <pc:spChg chg="mod">
          <ac:chgData name="Matthias GELLNER" userId="07a923dc-d62b-4340-9537-76f8c8c5c477" providerId="ADAL" clId="{B5B0D25D-9603-45AE-99EF-96051EC345CA}" dt="2022-12-09T09:30:24.300" v="7255" actId="14100"/>
          <ac:spMkLst>
            <pc:docMk/>
            <pc:sldMk cId="2655484496" sldId="284"/>
            <ac:spMk id="2" creationId="{89559F60-4CE1-4E2F-86EA-1B60679F1F4A}"/>
          </ac:spMkLst>
        </pc:spChg>
        <pc:spChg chg="mod">
          <ac:chgData name="Matthias GELLNER" userId="07a923dc-d62b-4340-9537-76f8c8c5c477" providerId="ADAL" clId="{B5B0D25D-9603-45AE-99EF-96051EC345CA}" dt="2022-12-09T09:47:22.037" v="7560" actId="313"/>
          <ac:spMkLst>
            <pc:docMk/>
            <pc:sldMk cId="2655484496" sldId="284"/>
            <ac:spMk id="4" creationId="{35883DA0-3499-47DA-9C42-0F2ECD605D17}"/>
          </ac:spMkLst>
        </pc:spChg>
        <pc:spChg chg="mod">
          <ac:chgData name="Matthias GELLNER" userId="07a923dc-d62b-4340-9537-76f8c8c5c477" providerId="ADAL" clId="{B5B0D25D-9603-45AE-99EF-96051EC345CA}" dt="2022-12-12T16:06:16.705" v="13876" actId="313"/>
          <ac:spMkLst>
            <pc:docMk/>
            <pc:sldMk cId="2655484496" sldId="284"/>
            <ac:spMk id="24" creationId="{F260476B-CCA6-412B-A9C5-399C34AE6F05}"/>
          </ac:spMkLst>
        </pc:spChg>
      </pc:sldChg>
      <pc:sldChg chg="modSp add mod">
        <pc:chgData name="Matthias GELLNER" userId="07a923dc-d62b-4340-9537-76f8c8c5c477" providerId="ADAL" clId="{B5B0D25D-9603-45AE-99EF-96051EC345CA}" dt="2022-12-12T16:20:28.983" v="15041" actId="20577"/>
        <pc:sldMkLst>
          <pc:docMk/>
          <pc:sldMk cId="2406238843" sldId="285"/>
        </pc:sldMkLst>
        <pc:spChg chg="mod">
          <ac:chgData name="Matthias GELLNER" userId="07a923dc-d62b-4340-9537-76f8c8c5c477" providerId="ADAL" clId="{B5B0D25D-9603-45AE-99EF-96051EC345CA}" dt="2022-12-09T09:58:59.062" v="7565" actId="20577"/>
          <ac:spMkLst>
            <pc:docMk/>
            <pc:sldMk cId="2406238843" sldId="285"/>
            <ac:spMk id="2" creationId="{89559F60-4CE1-4E2F-86EA-1B60679F1F4A}"/>
          </ac:spMkLst>
        </pc:spChg>
        <pc:spChg chg="mod">
          <ac:chgData name="Matthias GELLNER" userId="07a923dc-d62b-4340-9537-76f8c8c5c477" providerId="ADAL" clId="{B5B0D25D-9603-45AE-99EF-96051EC345CA}" dt="2022-12-12T16:20:28.983" v="15041" actId="20577"/>
          <ac:spMkLst>
            <pc:docMk/>
            <pc:sldMk cId="2406238843" sldId="285"/>
            <ac:spMk id="24" creationId="{F260476B-CCA6-412B-A9C5-399C34AE6F05}"/>
          </ac:spMkLst>
        </pc:spChg>
      </pc:sldChg>
      <pc:sldChg chg="modSp add mod ord">
        <pc:chgData name="Matthias GELLNER" userId="07a923dc-d62b-4340-9537-76f8c8c5c477" providerId="ADAL" clId="{B5B0D25D-9603-45AE-99EF-96051EC345CA}" dt="2022-12-13T16:07:05.726" v="18477" actId="20577"/>
        <pc:sldMkLst>
          <pc:docMk/>
          <pc:sldMk cId="2818278974" sldId="286"/>
        </pc:sldMkLst>
        <pc:spChg chg="mod">
          <ac:chgData name="Matthias GELLNER" userId="07a923dc-d62b-4340-9537-76f8c8c5c477" providerId="ADAL" clId="{B5B0D25D-9603-45AE-99EF-96051EC345CA}" dt="2022-12-13T16:07:05.726" v="18477" actId="20577"/>
          <ac:spMkLst>
            <pc:docMk/>
            <pc:sldMk cId="2818278974" sldId="286"/>
            <ac:spMk id="3" creationId="{37220AE5-1522-41F6-B87C-E57A2B36CBBB}"/>
          </ac:spMkLst>
        </pc:spChg>
      </pc:sldChg>
      <pc:sldChg chg="modSp add mod ord">
        <pc:chgData name="Matthias GELLNER" userId="07a923dc-d62b-4340-9537-76f8c8c5c477" providerId="ADAL" clId="{B5B0D25D-9603-45AE-99EF-96051EC345CA}" dt="2022-12-13T16:08:12.872" v="18480" actId="20577"/>
        <pc:sldMkLst>
          <pc:docMk/>
          <pc:sldMk cId="672772188" sldId="287"/>
        </pc:sldMkLst>
        <pc:spChg chg="mod">
          <ac:chgData name="Matthias GELLNER" userId="07a923dc-d62b-4340-9537-76f8c8c5c477" providerId="ADAL" clId="{B5B0D25D-9603-45AE-99EF-96051EC345CA}" dt="2022-12-13T16:08:12.872" v="18480" actId="20577"/>
          <ac:spMkLst>
            <pc:docMk/>
            <pc:sldMk cId="672772188" sldId="287"/>
            <ac:spMk id="3" creationId="{37220AE5-1522-41F6-B87C-E57A2B36CBBB}"/>
          </ac:spMkLst>
        </pc:spChg>
      </pc:sldChg>
      <pc:sldChg chg="modSp add mod ord">
        <pc:chgData name="Matthias GELLNER" userId="07a923dc-d62b-4340-9537-76f8c8c5c477" providerId="ADAL" clId="{B5B0D25D-9603-45AE-99EF-96051EC345CA}" dt="2022-12-13T16:09:56.141" v="18497" actId="20577"/>
        <pc:sldMkLst>
          <pc:docMk/>
          <pc:sldMk cId="631262464" sldId="288"/>
        </pc:sldMkLst>
        <pc:spChg chg="mod">
          <ac:chgData name="Matthias GELLNER" userId="07a923dc-d62b-4340-9537-76f8c8c5c477" providerId="ADAL" clId="{B5B0D25D-9603-45AE-99EF-96051EC345CA}" dt="2022-12-13T16:09:56.141" v="18497" actId="20577"/>
          <ac:spMkLst>
            <pc:docMk/>
            <pc:sldMk cId="631262464" sldId="288"/>
            <ac:spMk id="3" creationId="{37220AE5-1522-41F6-B87C-E57A2B36CBBB}"/>
          </ac:spMkLst>
        </pc:spChg>
      </pc:sldChg>
      <pc:sldChg chg="modSp add mod ord">
        <pc:chgData name="Matthias GELLNER" userId="07a923dc-d62b-4340-9537-76f8c8c5c477" providerId="ADAL" clId="{B5B0D25D-9603-45AE-99EF-96051EC345CA}" dt="2022-12-12T10:34:44.343" v="13115" actId="20577"/>
        <pc:sldMkLst>
          <pc:docMk/>
          <pc:sldMk cId="2290016937" sldId="289"/>
        </pc:sldMkLst>
        <pc:spChg chg="mod">
          <ac:chgData name="Matthias GELLNER" userId="07a923dc-d62b-4340-9537-76f8c8c5c477" providerId="ADAL" clId="{B5B0D25D-9603-45AE-99EF-96051EC345CA}" dt="2022-12-12T10:34:44.343" v="13115" actId="20577"/>
          <ac:spMkLst>
            <pc:docMk/>
            <pc:sldMk cId="2290016937" sldId="289"/>
            <ac:spMk id="3" creationId="{37220AE5-1522-41F6-B87C-E57A2B36CBBB}"/>
          </ac:spMkLst>
        </pc:spChg>
      </pc:sldChg>
      <pc:sldChg chg="modSp add mod">
        <pc:chgData name="Matthias GELLNER" userId="07a923dc-d62b-4340-9537-76f8c8c5c477" providerId="ADAL" clId="{B5B0D25D-9603-45AE-99EF-96051EC345CA}" dt="2022-12-14T09:45:03.069" v="18584" actId="20577"/>
        <pc:sldMkLst>
          <pc:docMk/>
          <pc:sldMk cId="2263893189" sldId="290"/>
        </pc:sldMkLst>
        <pc:spChg chg="mod">
          <ac:chgData name="Matthias GELLNER" userId="07a923dc-d62b-4340-9537-76f8c8c5c477" providerId="ADAL" clId="{B5B0D25D-9603-45AE-99EF-96051EC345CA}" dt="2022-12-14T09:45:03.069" v="18584" actId="20577"/>
          <ac:spMkLst>
            <pc:docMk/>
            <pc:sldMk cId="2263893189" sldId="290"/>
            <ac:spMk id="3" creationId="{37220AE5-1522-41F6-B87C-E57A2B36CBBB}"/>
          </ac:spMkLst>
        </pc:spChg>
      </pc:sldChg>
      <pc:sldChg chg="modSp add mod">
        <pc:chgData name="Matthias GELLNER" userId="07a923dc-d62b-4340-9537-76f8c8c5c477" providerId="ADAL" clId="{B5B0D25D-9603-45AE-99EF-96051EC345CA}" dt="2022-12-13T16:10:16.331" v="18524" actId="20577"/>
        <pc:sldMkLst>
          <pc:docMk/>
          <pc:sldMk cId="274526072" sldId="291"/>
        </pc:sldMkLst>
        <pc:spChg chg="mod">
          <ac:chgData name="Matthias GELLNER" userId="07a923dc-d62b-4340-9537-76f8c8c5c477" providerId="ADAL" clId="{B5B0D25D-9603-45AE-99EF-96051EC345CA}" dt="2022-12-13T16:10:16.331" v="18524" actId="20577"/>
          <ac:spMkLst>
            <pc:docMk/>
            <pc:sldMk cId="274526072" sldId="291"/>
            <ac:spMk id="3" creationId="{37220AE5-1522-41F6-B87C-E57A2B36CBBB}"/>
          </ac:spMkLst>
        </pc:spChg>
      </pc:sldChg>
      <pc:sldChg chg="modSp add mod">
        <pc:chgData name="Matthias GELLNER" userId="07a923dc-d62b-4340-9537-76f8c8c5c477" providerId="ADAL" clId="{B5B0D25D-9603-45AE-99EF-96051EC345CA}" dt="2022-12-13T16:10:24.179" v="18535" actId="20577"/>
        <pc:sldMkLst>
          <pc:docMk/>
          <pc:sldMk cId="3454336481" sldId="292"/>
        </pc:sldMkLst>
        <pc:spChg chg="mod">
          <ac:chgData name="Matthias GELLNER" userId="07a923dc-d62b-4340-9537-76f8c8c5c477" providerId="ADAL" clId="{B5B0D25D-9603-45AE-99EF-96051EC345CA}" dt="2022-12-13T16:10:24.179" v="18535" actId="20577"/>
          <ac:spMkLst>
            <pc:docMk/>
            <pc:sldMk cId="3454336481" sldId="292"/>
            <ac:spMk id="3" creationId="{37220AE5-1522-41F6-B87C-E57A2B36CBBB}"/>
          </ac:spMkLst>
        </pc:spChg>
      </pc:sldChg>
      <pc:sldChg chg="modSp add mod">
        <pc:chgData name="Matthias GELLNER" userId="07a923dc-d62b-4340-9537-76f8c8c5c477" providerId="ADAL" clId="{B5B0D25D-9603-45AE-99EF-96051EC345CA}" dt="2022-12-13T15:55:30.877" v="18056" actId="20577"/>
        <pc:sldMkLst>
          <pc:docMk/>
          <pc:sldMk cId="2953963411" sldId="293"/>
        </pc:sldMkLst>
        <pc:spChg chg="mod">
          <ac:chgData name="Matthias GELLNER" userId="07a923dc-d62b-4340-9537-76f8c8c5c477" providerId="ADAL" clId="{B5B0D25D-9603-45AE-99EF-96051EC345CA}" dt="2022-12-13T15:55:30.877" v="18056" actId="20577"/>
          <ac:spMkLst>
            <pc:docMk/>
            <pc:sldMk cId="2953963411" sldId="293"/>
            <ac:spMk id="3" creationId="{37220AE5-1522-41F6-B87C-E57A2B36CBBB}"/>
          </ac:spMkLst>
        </pc:spChg>
      </pc:sldChg>
      <pc:sldChg chg="modSp add mod">
        <pc:chgData name="Matthias GELLNER" userId="07a923dc-d62b-4340-9537-76f8c8c5c477" providerId="ADAL" clId="{B5B0D25D-9603-45AE-99EF-96051EC345CA}" dt="2022-12-13T16:04:58.167" v="18458" actId="20577"/>
        <pc:sldMkLst>
          <pc:docMk/>
          <pc:sldMk cId="2728027967" sldId="294"/>
        </pc:sldMkLst>
        <pc:spChg chg="mod">
          <ac:chgData name="Matthias GELLNER" userId="07a923dc-d62b-4340-9537-76f8c8c5c477" providerId="ADAL" clId="{B5B0D25D-9603-45AE-99EF-96051EC345CA}" dt="2022-12-13T16:04:58.167" v="18458" actId="20577"/>
          <ac:spMkLst>
            <pc:docMk/>
            <pc:sldMk cId="2728027967" sldId="294"/>
            <ac:spMk id="3" creationId="{37220AE5-1522-41F6-B87C-E57A2B36CBB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4D419D-7A78-4EB6-B1B0-C7F4D125C09E}" type="datetime1">
              <a:rPr lang="fr-FR" smtClean="0"/>
              <a:t>18/01/2023</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D7CDAC-C694-4EDB-9D9B-30A18B0B1F5D}" type="slidenum">
              <a:rPr lang="fr-FR" smtClean="0"/>
              <a:t>‹N°›</a:t>
            </a:fld>
            <a:endParaRPr lang="fr-FR" dirty="0"/>
          </a:p>
        </p:txBody>
      </p:sp>
    </p:spTree>
    <p:extLst>
      <p:ext uri="{BB962C8B-B14F-4D97-AF65-F5344CB8AC3E}">
        <p14:creationId xmlns:p14="http://schemas.microsoft.com/office/powerpoint/2010/main" val="2169049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D04D1DB3-262B-4CAB-9798-16AA7AD26B79}" type="datetime1">
              <a:rPr lang="fr-FR" noProof="0" smtClean="0"/>
              <a:t>18/01/2023</a:t>
            </a:fld>
            <a:endParaRPr lang="fr-FR" noProof="0"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E6DE88F-1F85-4A27-9D34-D74A50E7B0DA}" type="slidenum">
              <a:rPr lang="fr-FR" noProof="0" smtClean="0"/>
              <a:t>‹N°›</a:t>
            </a:fld>
            <a:endParaRPr lang="fr-FR" noProof="0"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2E6DE88F-1F85-4A27-9D34-D74A50E7B0DA}" type="slidenum">
              <a:rPr lang="fr-FR" smtClean="0"/>
              <a:t>1</a:t>
            </a:fld>
            <a:endParaRPr lang="fr-FR" dirty="0"/>
          </a:p>
        </p:txBody>
      </p:sp>
    </p:spTree>
    <p:extLst>
      <p:ext uri="{BB962C8B-B14F-4D97-AF65-F5344CB8AC3E}">
        <p14:creationId xmlns:p14="http://schemas.microsoft.com/office/powerpoint/2010/main" val="961902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fr-FR"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fr-FR"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0580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fr-FR"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4331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fr-FR"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7017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fr-FR"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6373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fr-FR" sz="1200" b="0" i="0" u="none" strike="noStrike" kern="1200" cap="none" spc="0" normalizeH="0" baseline="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9551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pPr rtl="0"/>
            <a:fld id="{95220AFC-4747-4500-A8C7-A10B7DCF6892}" type="datetime1">
              <a:rPr lang="fr-FR" noProof="0" smtClean="0"/>
              <a:t>18/01/2023</a:t>
            </a:fld>
            <a:endParaRPr lang="fr-FR" noProof="0" dirty="0"/>
          </a:p>
        </p:txBody>
      </p:sp>
      <p:sp>
        <p:nvSpPr>
          <p:cNvPr id="5" name="Footer Placeholder 4"/>
          <p:cNvSpPr>
            <a:spLocks noGrp="1"/>
          </p:cNvSpPr>
          <p:nvPr>
            <p:ph type="ftr" sz="quarter" idx="11"/>
          </p:nvPr>
        </p:nvSpPr>
        <p:spPr/>
        <p:txBody>
          <a:bodyPr/>
          <a:lstStyle/>
          <a:p>
            <a:pPr rtl="0"/>
            <a:endParaRPr lang="fr-FR" noProof="0" dirty="0"/>
          </a:p>
        </p:txBody>
      </p:sp>
      <p:sp>
        <p:nvSpPr>
          <p:cNvPr id="6" name="Slide Number Placeholder 5"/>
          <p:cNvSpPr>
            <a:spLocks noGrp="1"/>
          </p:cNvSpPr>
          <p:nvPr>
            <p:ph type="sldNum" sz="quarter" idx="12"/>
          </p:nvPr>
        </p:nvSpPr>
        <p:spPr/>
        <p:txBody>
          <a:bodyPr/>
          <a:lstStyle/>
          <a:p>
            <a:pPr rtl="0"/>
            <a:fld id="{3A98EE3D-8CD1-4C3F-BD1C-C98C9596463C}" type="slidenum">
              <a:rPr lang="fr-FR" noProof="0" smtClean="0"/>
              <a:pPr/>
              <a:t>‹N°›</a:t>
            </a:fld>
            <a:endParaRPr lang="fr-FR" noProof="0" dirty="0"/>
          </a:p>
        </p:txBody>
      </p:sp>
    </p:spTree>
    <p:extLst>
      <p:ext uri="{BB962C8B-B14F-4D97-AF65-F5344CB8AC3E}">
        <p14:creationId xmlns:p14="http://schemas.microsoft.com/office/powerpoint/2010/main" val="3507767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rtl="0"/>
            <a:fld id="{E6A0542B-C18D-4D58-B9F4-F1C967D21EB7}" type="datetime1">
              <a:rPr lang="fr-FR" noProof="0" smtClean="0"/>
              <a:t>18/01/2023</a:t>
            </a:fld>
            <a:endParaRPr lang="fr-FR" noProof="0" dirty="0"/>
          </a:p>
        </p:txBody>
      </p:sp>
      <p:sp>
        <p:nvSpPr>
          <p:cNvPr id="6" name="Footer Placeholder 5"/>
          <p:cNvSpPr>
            <a:spLocks noGrp="1"/>
          </p:cNvSpPr>
          <p:nvPr>
            <p:ph type="ftr" sz="quarter" idx="11"/>
          </p:nvPr>
        </p:nvSpPr>
        <p:spPr/>
        <p:txBody>
          <a:bodyPr/>
          <a:lstStyle/>
          <a:p>
            <a:pPr rtl="0"/>
            <a:endParaRPr lang="fr-FR" noProof="0" dirty="0"/>
          </a:p>
        </p:txBody>
      </p:sp>
      <p:sp>
        <p:nvSpPr>
          <p:cNvPr id="7" name="Slide Number Placeholder 6"/>
          <p:cNvSpPr>
            <a:spLocks noGrp="1"/>
          </p:cNvSpPr>
          <p:nvPr>
            <p:ph type="sldNum" sz="quarter" idx="12"/>
          </p:nvPr>
        </p:nvSpPr>
        <p:spPr/>
        <p:txBody>
          <a:bodyPr/>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3808991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rtl="0"/>
            <a:fld id="{9584237C-71E1-407D-8A95-5D0DA132D162}" type="datetime1">
              <a:rPr lang="fr-FR" noProof="0" smtClean="0"/>
              <a:t>18/01/2023</a:t>
            </a:fld>
            <a:endParaRPr lang="fr-FR" noProof="0" dirty="0"/>
          </a:p>
        </p:txBody>
      </p:sp>
      <p:sp>
        <p:nvSpPr>
          <p:cNvPr id="5" name="Footer Placeholder 4"/>
          <p:cNvSpPr>
            <a:spLocks noGrp="1"/>
          </p:cNvSpPr>
          <p:nvPr>
            <p:ph type="ftr" sz="quarter" idx="11"/>
          </p:nvPr>
        </p:nvSpPr>
        <p:spPr/>
        <p:txBody>
          <a:bodyPr/>
          <a:lstStyle/>
          <a:p>
            <a:pPr rtl="0"/>
            <a:endParaRPr lang="fr-FR" noProof="0" dirty="0"/>
          </a:p>
        </p:txBody>
      </p:sp>
      <p:sp>
        <p:nvSpPr>
          <p:cNvPr id="6" name="Slide Number Placeholder 5"/>
          <p:cNvSpPr>
            <a:spLocks noGrp="1"/>
          </p:cNvSpPr>
          <p:nvPr>
            <p:ph type="sldNum" sz="quarter" idx="12"/>
          </p:nvPr>
        </p:nvSpPr>
        <p:spPr/>
        <p:txBody>
          <a:bodyPr/>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2545073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Cliquez pour 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rtl="0"/>
            <a:fld id="{CD2D8CC8-312B-4BBB-8CFE-96DDDB0B6288}" type="datetime1">
              <a:rPr lang="fr-FR" noProof="0" smtClean="0"/>
              <a:t>18/01/2023</a:t>
            </a:fld>
            <a:endParaRPr lang="fr-FR" noProof="0" dirty="0"/>
          </a:p>
        </p:txBody>
      </p:sp>
      <p:sp>
        <p:nvSpPr>
          <p:cNvPr id="5" name="Footer Placeholder 4"/>
          <p:cNvSpPr>
            <a:spLocks noGrp="1"/>
          </p:cNvSpPr>
          <p:nvPr>
            <p:ph type="ftr" sz="quarter" idx="11"/>
          </p:nvPr>
        </p:nvSpPr>
        <p:spPr/>
        <p:txBody>
          <a:bodyPr/>
          <a:lstStyle/>
          <a:p>
            <a:pPr rtl="0"/>
            <a:endParaRPr lang="fr-FR" noProof="0" dirty="0"/>
          </a:p>
        </p:txBody>
      </p:sp>
      <p:sp>
        <p:nvSpPr>
          <p:cNvPr id="6" name="Slide Number Placeholder 5"/>
          <p:cNvSpPr>
            <a:spLocks noGrp="1"/>
          </p:cNvSpPr>
          <p:nvPr>
            <p:ph type="sldNum" sz="quarter" idx="12"/>
          </p:nvPr>
        </p:nvSpPr>
        <p:spPr/>
        <p:txBody>
          <a:bodyPr/>
          <a:lstStyle/>
          <a:p>
            <a:pPr rtl="0"/>
            <a:fld id="{3A98EE3D-8CD1-4C3F-BD1C-C98C9596463C}" type="slidenum">
              <a:rPr lang="fr-FR" noProof="0" smtClean="0"/>
              <a:t>‹N°›</a:t>
            </a:fld>
            <a:endParaRPr lang="fr-FR" noProof="0"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69273943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rtl="0"/>
            <a:fld id="{CD2D8CC8-312B-4BBB-8CFE-96DDDB0B6288}" type="datetime1">
              <a:rPr lang="fr-FR" noProof="0" smtClean="0"/>
              <a:t>18/01/2023</a:t>
            </a:fld>
            <a:endParaRPr lang="fr-FR" noProof="0" dirty="0"/>
          </a:p>
        </p:txBody>
      </p:sp>
      <p:sp>
        <p:nvSpPr>
          <p:cNvPr id="5" name="Footer Placeholder 4"/>
          <p:cNvSpPr>
            <a:spLocks noGrp="1"/>
          </p:cNvSpPr>
          <p:nvPr>
            <p:ph type="ftr" sz="quarter" idx="11"/>
          </p:nvPr>
        </p:nvSpPr>
        <p:spPr/>
        <p:txBody>
          <a:bodyPr/>
          <a:lstStyle/>
          <a:p>
            <a:pPr rtl="0"/>
            <a:endParaRPr lang="fr-FR" noProof="0" dirty="0"/>
          </a:p>
        </p:txBody>
      </p:sp>
      <p:sp>
        <p:nvSpPr>
          <p:cNvPr id="6" name="Slide Number Placeholder 5"/>
          <p:cNvSpPr>
            <a:spLocks noGrp="1"/>
          </p:cNvSpPr>
          <p:nvPr>
            <p:ph type="sldNum" sz="quarter" idx="12"/>
          </p:nvPr>
        </p:nvSpPr>
        <p:spPr/>
        <p:txBody>
          <a:bodyPr/>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125755080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rtl="0"/>
            <a:fld id="{1A782C4C-DCAC-4DF2-B481-A8A61F7BCD4E}" type="datetime1">
              <a:rPr lang="fr-FR" noProof="0" smtClean="0"/>
              <a:t>18/01/2023</a:t>
            </a:fld>
            <a:endParaRPr lang="fr-FR" noProof="0" dirty="0"/>
          </a:p>
        </p:txBody>
      </p:sp>
      <p:sp>
        <p:nvSpPr>
          <p:cNvPr id="4" name="Footer Placeholder 4"/>
          <p:cNvSpPr>
            <a:spLocks noGrp="1"/>
          </p:cNvSpPr>
          <p:nvPr>
            <p:ph type="ftr" sz="quarter" idx="11"/>
          </p:nvPr>
        </p:nvSpPr>
        <p:spPr/>
        <p:txBody>
          <a:bodyPr/>
          <a:lstStyle/>
          <a:p>
            <a:pPr rtl="0"/>
            <a:endParaRPr lang="fr-FR" noProof="0" dirty="0"/>
          </a:p>
        </p:txBody>
      </p:sp>
      <p:sp>
        <p:nvSpPr>
          <p:cNvPr id="6" name="Slide Number Placeholder 5"/>
          <p:cNvSpPr>
            <a:spLocks noGrp="1"/>
          </p:cNvSpPr>
          <p:nvPr>
            <p:ph type="sldNum" sz="quarter" idx="12"/>
          </p:nvPr>
        </p:nvSpPr>
        <p:spPr/>
        <p:txBody>
          <a:bodyPr/>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3324948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rtl="0"/>
            <a:fld id="{CD2D8CC8-312B-4BBB-8CFE-96DDDB0B6288}" type="datetime1">
              <a:rPr lang="fr-FR" noProof="0" smtClean="0"/>
              <a:t>18/01/2023</a:t>
            </a:fld>
            <a:endParaRPr lang="fr-FR" noProof="0" dirty="0"/>
          </a:p>
        </p:txBody>
      </p:sp>
      <p:sp>
        <p:nvSpPr>
          <p:cNvPr id="4" name="Footer Placeholder 4"/>
          <p:cNvSpPr>
            <a:spLocks noGrp="1"/>
          </p:cNvSpPr>
          <p:nvPr>
            <p:ph type="ftr" sz="quarter" idx="11"/>
          </p:nvPr>
        </p:nvSpPr>
        <p:spPr/>
        <p:txBody>
          <a:bodyPr/>
          <a:lstStyle/>
          <a:p>
            <a:pPr rtl="0"/>
            <a:endParaRPr lang="fr-FR" noProof="0" dirty="0"/>
          </a:p>
        </p:txBody>
      </p:sp>
      <p:sp>
        <p:nvSpPr>
          <p:cNvPr id="6" name="Slide Number Placeholder 5"/>
          <p:cNvSpPr>
            <a:spLocks noGrp="1"/>
          </p:cNvSpPr>
          <p:nvPr>
            <p:ph type="sldNum" sz="quarter" idx="12"/>
          </p:nvPr>
        </p:nvSpPr>
        <p:spPr/>
        <p:txBody>
          <a:bodyPr/>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141941548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rtl="0"/>
            <a:fld id="{CD2D8CC8-312B-4BBB-8CFE-96DDDB0B6288}" type="datetime1">
              <a:rPr lang="fr-FR" noProof="0" smtClean="0"/>
              <a:t>18/01/2023</a:t>
            </a:fld>
            <a:endParaRPr lang="fr-FR" noProof="0" dirty="0"/>
          </a:p>
        </p:txBody>
      </p:sp>
      <p:sp>
        <p:nvSpPr>
          <p:cNvPr id="5" name="Footer Placeholder 4"/>
          <p:cNvSpPr>
            <a:spLocks noGrp="1"/>
          </p:cNvSpPr>
          <p:nvPr>
            <p:ph type="ftr" sz="quarter" idx="11"/>
          </p:nvPr>
        </p:nvSpPr>
        <p:spPr/>
        <p:txBody>
          <a:bodyPr/>
          <a:lstStyle/>
          <a:p>
            <a:pPr rtl="0"/>
            <a:endParaRPr lang="fr-FR" noProof="0" dirty="0"/>
          </a:p>
        </p:txBody>
      </p:sp>
      <p:sp>
        <p:nvSpPr>
          <p:cNvPr id="6" name="Slide Number Placeholder 5"/>
          <p:cNvSpPr>
            <a:spLocks noGrp="1"/>
          </p:cNvSpPr>
          <p:nvPr>
            <p:ph type="sldNum" sz="quarter" idx="12"/>
          </p:nvPr>
        </p:nvSpPr>
        <p:spPr/>
        <p:txBody>
          <a:bodyPr/>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388957040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rtl="0"/>
            <a:fld id="{CD2D8CC8-312B-4BBB-8CFE-96DDDB0B6288}" type="datetime1">
              <a:rPr lang="fr-FR" noProof="0" smtClean="0"/>
              <a:t>18/01/2023</a:t>
            </a:fld>
            <a:endParaRPr lang="fr-FR" noProof="0" dirty="0"/>
          </a:p>
        </p:txBody>
      </p:sp>
      <p:sp>
        <p:nvSpPr>
          <p:cNvPr id="5" name="Footer Placeholder 4"/>
          <p:cNvSpPr>
            <a:spLocks noGrp="1"/>
          </p:cNvSpPr>
          <p:nvPr>
            <p:ph type="ftr" sz="quarter" idx="11"/>
          </p:nvPr>
        </p:nvSpPr>
        <p:spPr/>
        <p:txBody>
          <a:bodyPr/>
          <a:lstStyle/>
          <a:p>
            <a:pPr rtl="0"/>
            <a:endParaRPr lang="fr-FR" noProof="0" dirty="0"/>
          </a:p>
        </p:txBody>
      </p:sp>
      <p:sp>
        <p:nvSpPr>
          <p:cNvPr id="6" name="Slide Number Placeholder 5"/>
          <p:cNvSpPr>
            <a:spLocks noGrp="1"/>
          </p:cNvSpPr>
          <p:nvPr>
            <p:ph type="sldNum" sz="quarter" idx="12"/>
          </p:nvPr>
        </p:nvSpPr>
        <p:spPr/>
        <p:txBody>
          <a:bodyPr/>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170758614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pPr rtl="0"/>
            <a:fld id="{61D8E831-8378-4BAB-BCBD-A7C304698550}" type="datetime1">
              <a:rPr lang="fr-FR" noProof="0" smtClean="0"/>
              <a:t>18/01/2023</a:t>
            </a:fld>
            <a:endParaRPr lang="fr-FR" noProof="0" dirty="0"/>
          </a:p>
        </p:txBody>
      </p:sp>
      <p:sp>
        <p:nvSpPr>
          <p:cNvPr id="5" name="Footer Placeholder 4"/>
          <p:cNvSpPr>
            <a:spLocks noGrp="1"/>
          </p:cNvSpPr>
          <p:nvPr>
            <p:ph type="ftr" sz="quarter" idx="11"/>
          </p:nvPr>
        </p:nvSpPr>
        <p:spPr/>
        <p:txBody>
          <a:bodyPr/>
          <a:lstStyle/>
          <a:p>
            <a:pPr rtl="0"/>
            <a:endParaRPr lang="fr-FR" noProof="0" dirty="0"/>
          </a:p>
        </p:txBody>
      </p:sp>
      <p:sp>
        <p:nvSpPr>
          <p:cNvPr id="6" name="Slide Number Placeholder 5"/>
          <p:cNvSpPr>
            <a:spLocks noGrp="1"/>
          </p:cNvSpPr>
          <p:nvPr>
            <p:ph type="sldNum" sz="quarter" idx="12"/>
          </p:nvPr>
        </p:nvSpPr>
        <p:spPr/>
        <p:txBody>
          <a:bodyPr/>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2774849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rtl="0"/>
            <a:fld id="{CD2D8CC8-312B-4BBB-8CFE-96DDDB0B6288}" type="datetime1">
              <a:rPr lang="fr-FR" noProof="0" smtClean="0"/>
              <a:t>18/01/2023</a:t>
            </a:fld>
            <a:endParaRPr lang="fr-FR" noProof="0" dirty="0"/>
          </a:p>
        </p:txBody>
      </p:sp>
      <p:sp>
        <p:nvSpPr>
          <p:cNvPr id="5" name="Footer Placeholder 4"/>
          <p:cNvSpPr>
            <a:spLocks noGrp="1"/>
          </p:cNvSpPr>
          <p:nvPr>
            <p:ph type="ftr" sz="quarter" idx="11"/>
          </p:nvPr>
        </p:nvSpPr>
        <p:spPr/>
        <p:txBody>
          <a:bodyPr/>
          <a:lstStyle/>
          <a:p>
            <a:pPr rtl="0"/>
            <a:endParaRPr lang="fr-FR" noProof="0" dirty="0"/>
          </a:p>
        </p:txBody>
      </p:sp>
      <p:sp>
        <p:nvSpPr>
          <p:cNvPr id="6" name="Slide Number Placeholder 5"/>
          <p:cNvSpPr>
            <a:spLocks noGrp="1"/>
          </p:cNvSpPr>
          <p:nvPr>
            <p:ph type="sldNum" sz="quarter" idx="12"/>
          </p:nvPr>
        </p:nvSpPr>
        <p:spPr/>
        <p:txBody>
          <a:bodyPr/>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251949189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rtl="0"/>
            <a:fld id="{38322A63-6AB9-4C19-B727-7468EB6EEF12}" type="datetime1">
              <a:rPr lang="fr-FR" noProof="0" smtClean="0"/>
              <a:t>18/01/2023</a:t>
            </a:fld>
            <a:endParaRPr lang="fr-FR" noProof="0" dirty="0"/>
          </a:p>
        </p:txBody>
      </p:sp>
      <p:sp>
        <p:nvSpPr>
          <p:cNvPr id="6" name="Footer Placeholder 5"/>
          <p:cNvSpPr>
            <a:spLocks noGrp="1"/>
          </p:cNvSpPr>
          <p:nvPr>
            <p:ph type="ftr" sz="quarter" idx="11"/>
          </p:nvPr>
        </p:nvSpPr>
        <p:spPr/>
        <p:txBody>
          <a:bodyPr/>
          <a:lstStyle/>
          <a:p>
            <a:pPr rtl="0"/>
            <a:endParaRPr lang="fr-FR" noProof="0" dirty="0"/>
          </a:p>
        </p:txBody>
      </p:sp>
      <p:sp>
        <p:nvSpPr>
          <p:cNvPr id="7" name="Slide Number Placeholder 6"/>
          <p:cNvSpPr>
            <a:spLocks noGrp="1"/>
          </p:cNvSpPr>
          <p:nvPr>
            <p:ph type="sldNum" sz="quarter" idx="12"/>
          </p:nvPr>
        </p:nvSpPr>
        <p:spPr/>
        <p:txBody>
          <a:bodyPr/>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624271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rtl="0"/>
            <a:fld id="{0F6ED83E-2F3C-4802-B3FE-A9F66A10C59C}" type="datetime1">
              <a:rPr lang="fr-FR" noProof="0" smtClean="0"/>
              <a:t>18/01/2023</a:t>
            </a:fld>
            <a:endParaRPr lang="fr-FR" noProof="0" dirty="0"/>
          </a:p>
        </p:txBody>
      </p:sp>
      <p:sp>
        <p:nvSpPr>
          <p:cNvPr id="8" name="Footer Placeholder 7"/>
          <p:cNvSpPr>
            <a:spLocks noGrp="1"/>
          </p:cNvSpPr>
          <p:nvPr>
            <p:ph type="ftr" sz="quarter" idx="11"/>
          </p:nvPr>
        </p:nvSpPr>
        <p:spPr/>
        <p:txBody>
          <a:bodyPr/>
          <a:lstStyle/>
          <a:p>
            <a:pPr rtl="0"/>
            <a:endParaRPr lang="fr-FR" noProof="0" dirty="0"/>
          </a:p>
        </p:txBody>
      </p:sp>
      <p:sp>
        <p:nvSpPr>
          <p:cNvPr id="9" name="Slide Number Placeholder 8"/>
          <p:cNvSpPr>
            <a:spLocks noGrp="1"/>
          </p:cNvSpPr>
          <p:nvPr>
            <p:ph type="sldNum" sz="quarter" idx="12"/>
          </p:nvPr>
        </p:nvSpPr>
        <p:spPr/>
        <p:txBody>
          <a:bodyPr/>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3899077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pPr rtl="0"/>
            <a:fld id="{CD2D8CC8-312B-4BBB-8CFE-96DDDB0B6288}" type="datetime1">
              <a:rPr lang="fr-FR" noProof="0" smtClean="0"/>
              <a:t>18/01/2023</a:t>
            </a:fld>
            <a:endParaRPr lang="fr-FR" noProof="0" dirty="0"/>
          </a:p>
        </p:txBody>
      </p:sp>
      <p:sp>
        <p:nvSpPr>
          <p:cNvPr id="5" name="Footer Placeholder 3"/>
          <p:cNvSpPr>
            <a:spLocks noGrp="1"/>
          </p:cNvSpPr>
          <p:nvPr>
            <p:ph type="ftr" sz="quarter" idx="11"/>
          </p:nvPr>
        </p:nvSpPr>
        <p:spPr/>
        <p:txBody>
          <a:bodyPr/>
          <a:lstStyle/>
          <a:p>
            <a:pPr rtl="0"/>
            <a:endParaRPr lang="fr-FR" noProof="0" dirty="0"/>
          </a:p>
        </p:txBody>
      </p:sp>
      <p:sp>
        <p:nvSpPr>
          <p:cNvPr id="6" name="Slide Number Placeholder 4"/>
          <p:cNvSpPr>
            <a:spLocks noGrp="1"/>
          </p:cNvSpPr>
          <p:nvPr>
            <p:ph type="sldNum" sz="quarter" idx="12"/>
          </p:nvPr>
        </p:nvSpPr>
        <p:spPr/>
        <p:txBody>
          <a:bodyPr/>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389848262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rtl="0"/>
            <a:fld id="{57EFBA03-FEEE-4037-AB6D-57576DBA45E2}" type="datetime1">
              <a:rPr lang="fr-FR" noProof="0" smtClean="0"/>
              <a:t>18/01/2023</a:t>
            </a:fld>
            <a:endParaRPr lang="fr-FR" noProof="0" dirty="0"/>
          </a:p>
        </p:txBody>
      </p:sp>
      <p:sp>
        <p:nvSpPr>
          <p:cNvPr id="5" name="Footer Placeholder 2"/>
          <p:cNvSpPr>
            <a:spLocks noGrp="1"/>
          </p:cNvSpPr>
          <p:nvPr>
            <p:ph type="ftr" sz="quarter" idx="11"/>
          </p:nvPr>
        </p:nvSpPr>
        <p:spPr/>
        <p:txBody>
          <a:bodyPr/>
          <a:lstStyle/>
          <a:p>
            <a:pPr rtl="0"/>
            <a:endParaRPr lang="fr-FR" noProof="0" dirty="0"/>
          </a:p>
        </p:txBody>
      </p:sp>
      <p:sp>
        <p:nvSpPr>
          <p:cNvPr id="6" name="Slide Number Placeholder 3"/>
          <p:cNvSpPr>
            <a:spLocks noGrp="1"/>
          </p:cNvSpPr>
          <p:nvPr>
            <p:ph type="sldNum" sz="quarter" idx="12"/>
          </p:nvPr>
        </p:nvSpPr>
        <p:spPr/>
        <p:txBody>
          <a:bodyPr/>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988333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Date Placeholder 4"/>
          <p:cNvSpPr>
            <a:spLocks noGrp="1"/>
          </p:cNvSpPr>
          <p:nvPr>
            <p:ph type="dt" sz="half" idx="10"/>
          </p:nvPr>
        </p:nvSpPr>
        <p:spPr/>
        <p:txBody>
          <a:bodyPr/>
          <a:lstStyle/>
          <a:p>
            <a:pPr rtl="0"/>
            <a:fld id="{7756F92A-D426-4C37-897E-08EB77489816}" type="datetime1">
              <a:rPr lang="fr-FR" noProof="0" smtClean="0"/>
              <a:t>18/01/2023</a:t>
            </a:fld>
            <a:endParaRPr lang="fr-FR" noProof="0" dirty="0"/>
          </a:p>
        </p:txBody>
      </p:sp>
      <p:sp>
        <p:nvSpPr>
          <p:cNvPr id="5" name="Footer Placeholder 5"/>
          <p:cNvSpPr>
            <a:spLocks noGrp="1"/>
          </p:cNvSpPr>
          <p:nvPr>
            <p:ph type="ftr" sz="quarter" idx="11"/>
          </p:nvPr>
        </p:nvSpPr>
        <p:spPr/>
        <p:txBody>
          <a:bodyPr/>
          <a:lstStyle/>
          <a:p>
            <a:pPr rtl="0"/>
            <a:endParaRPr lang="fr-FR" noProof="0" dirty="0"/>
          </a:p>
        </p:txBody>
      </p:sp>
      <p:sp>
        <p:nvSpPr>
          <p:cNvPr id="6" name="Slide Number Placeholder 6"/>
          <p:cNvSpPr>
            <a:spLocks noGrp="1"/>
          </p:cNvSpPr>
          <p:nvPr>
            <p:ph type="sldNum" sz="quarter" idx="12"/>
          </p:nvPr>
        </p:nvSpPr>
        <p:spPr/>
        <p:txBody>
          <a:bodyPr/>
          <a:lstStyle/>
          <a:p>
            <a:pPr rtl="0"/>
            <a:fld id="{3A98EE3D-8CD1-4C3F-BD1C-C98C9596463C}" type="slidenum">
              <a:rPr lang="fr-FR" noProof="0" smtClean="0"/>
              <a:pPr/>
              <a:t>‹N°›</a:t>
            </a:fld>
            <a:endParaRPr lang="fr-FR" noProof="0" dirty="0"/>
          </a:p>
        </p:txBody>
      </p:sp>
    </p:spTree>
    <p:extLst>
      <p:ext uri="{BB962C8B-B14F-4D97-AF65-F5344CB8AC3E}">
        <p14:creationId xmlns:p14="http://schemas.microsoft.com/office/powerpoint/2010/main" val="1700574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rtl="0"/>
            <a:fld id="{7F130987-7283-4366-815B-537B34C5E13D}" type="datetime1">
              <a:rPr lang="fr-FR" noProof="0" smtClean="0"/>
              <a:t>18/01/2023</a:t>
            </a:fld>
            <a:endParaRPr lang="fr-FR" noProof="0" dirty="0"/>
          </a:p>
        </p:txBody>
      </p:sp>
      <p:sp>
        <p:nvSpPr>
          <p:cNvPr id="6" name="Footer Placeholder 5"/>
          <p:cNvSpPr>
            <a:spLocks noGrp="1"/>
          </p:cNvSpPr>
          <p:nvPr>
            <p:ph type="ftr" sz="quarter" idx="11"/>
          </p:nvPr>
        </p:nvSpPr>
        <p:spPr/>
        <p:txBody>
          <a:bodyPr/>
          <a:lstStyle/>
          <a:p>
            <a:pPr algn="l" rtl="0"/>
            <a:endParaRPr lang="fr-FR" noProof="0" dirty="0"/>
          </a:p>
        </p:txBody>
      </p:sp>
      <p:sp>
        <p:nvSpPr>
          <p:cNvPr id="7" name="Slide Number Placeholder 6"/>
          <p:cNvSpPr>
            <a:spLocks noGrp="1"/>
          </p:cNvSpPr>
          <p:nvPr>
            <p:ph type="sldNum" sz="quarter" idx="12"/>
          </p:nvPr>
        </p:nvSpPr>
        <p:spPr/>
        <p:txBody>
          <a:bodyPr/>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1351077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rtl="0"/>
            <a:fld id="{CD2D8CC8-312B-4BBB-8CFE-96DDDB0B6288}" type="datetime1">
              <a:rPr lang="fr-FR" noProof="0" smtClean="0"/>
              <a:t>18/01/2023</a:t>
            </a:fld>
            <a:endParaRPr lang="fr-FR" noProof="0"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rtl="0"/>
            <a:endParaRPr lang="fr-FR" noProof="0"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3302190731"/>
      </p:ext>
    </p:extLst>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D1F047C-C727-42A7-85C5-68C5AA1B1A93}"/>
              </a:ext>
            </a:extLst>
          </p:cNvPr>
          <p:cNvSpPr>
            <a:spLocks noGrp="1"/>
          </p:cNvSpPr>
          <p:nvPr>
            <p:ph type="ctrTitle"/>
          </p:nvPr>
        </p:nvSpPr>
        <p:spPr>
          <a:xfrm>
            <a:off x="5179510" y="2293376"/>
            <a:ext cx="5222325" cy="861420"/>
          </a:xfrm>
        </p:spPr>
        <p:txBody>
          <a:bodyPr rtlCol="0">
            <a:normAutofit fontScale="90000"/>
          </a:bodyPr>
          <a:lstStyle/>
          <a:p>
            <a:r>
              <a:rPr lang="fr-FR" sz="5400" dirty="0">
                <a:solidFill>
                  <a:srgbClr val="EBEBEB"/>
                </a:solidFill>
              </a:rPr>
              <a:t>MG Consulting</a:t>
            </a:r>
          </a:p>
        </p:txBody>
      </p:sp>
      <p:sp>
        <p:nvSpPr>
          <p:cNvPr id="3" name="Sous-titre 2">
            <a:extLst>
              <a:ext uri="{FF2B5EF4-FFF2-40B4-BE49-F238E27FC236}">
                <a16:creationId xmlns:a16="http://schemas.microsoft.com/office/drawing/2014/main" id="{DB93FB3F-A8D4-46D3-A1C6-C79C64563729}"/>
              </a:ext>
            </a:extLst>
          </p:cNvPr>
          <p:cNvSpPr>
            <a:spLocks noGrp="1"/>
          </p:cNvSpPr>
          <p:nvPr>
            <p:ph type="subTitle" idx="1"/>
          </p:nvPr>
        </p:nvSpPr>
        <p:spPr>
          <a:xfrm>
            <a:off x="4876740" y="4360333"/>
            <a:ext cx="6920484" cy="861420"/>
          </a:xfrm>
        </p:spPr>
        <p:txBody>
          <a:bodyPr rtlCol="0">
            <a:noAutofit/>
          </a:bodyPr>
          <a:lstStyle/>
          <a:p>
            <a:pPr algn="ctr" rtl="0"/>
            <a:r>
              <a:rPr lang="fr-FR" dirty="0">
                <a:solidFill>
                  <a:schemeClr val="tx2">
                    <a:lumMod val="40000"/>
                    <a:lumOff val="60000"/>
                  </a:schemeClr>
                </a:solidFill>
              </a:rPr>
              <a:t>Spécialiste dans la relation franco/allemand</a:t>
            </a:r>
          </a:p>
          <a:p>
            <a:pPr algn="ctr" rtl="0"/>
            <a:r>
              <a:rPr lang="fr-FR" dirty="0">
                <a:solidFill>
                  <a:schemeClr val="tx2">
                    <a:lumMod val="40000"/>
                    <a:lumOff val="60000"/>
                  </a:schemeClr>
                </a:solidFill>
              </a:rPr>
              <a:t>Fin connaisseur du Monde ferroviaire</a:t>
            </a:r>
          </a:p>
        </p:txBody>
      </p:sp>
      <p:sp>
        <p:nvSpPr>
          <p:cNvPr id="12"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Imag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21161" r="42078"/>
          <a:stretch/>
        </p:blipFill>
        <p:spPr>
          <a:xfrm>
            <a:off x="20" y="10"/>
            <a:ext cx="4481944" cy="6857990"/>
          </a:xfrm>
          <a:custGeom>
            <a:avLst/>
            <a:gdLst/>
            <a:ahLst/>
            <a:cxnLst/>
            <a:rect l="l" t="t" r="r" b="b"/>
            <a:pathLst>
              <a:path w="4481964" h="6858000">
                <a:moveTo>
                  <a:pt x="0" y="0"/>
                </a:moveTo>
                <a:lnTo>
                  <a:pt x="3137249" y="0"/>
                </a:ln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0" y="6858000"/>
                </a:lnTo>
                <a:close/>
              </a:path>
            </a:pathLst>
          </a:custGeom>
        </p:spPr>
      </p:pic>
      <p:sp>
        <p:nvSpPr>
          <p:cNvPr id="14" name="Rectangle 13">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1" name="Image 10">
            <a:extLst>
              <a:ext uri="{FF2B5EF4-FFF2-40B4-BE49-F238E27FC236}">
                <a16:creationId xmlns:a16="http://schemas.microsoft.com/office/drawing/2014/main" id="{D10A425B-32CF-4F30-99A4-2B0FC4C76285}"/>
              </a:ext>
            </a:extLst>
          </p:cNvPr>
          <p:cNvPicPr>
            <a:picLocks noChangeAspect="1"/>
          </p:cNvPicPr>
          <p:nvPr/>
        </p:nvPicPr>
        <p:blipFill>
          <a:blip r:embed="rId5"/>
          <a:stretch>
            <a:fillRect/>
          </a:stretch>
        </p:blipFill>
        <p:spPr>
          <a:xfrm>
            <a:off x="652233" y="2168666"/>
            <a:ext cx="2187736" cy="2117648"/>
          </a:xfrm>
          <a:prstGeom prst="rect">
            <a:avLst/>
          </a:prstGeom>
        </p:spPr>
      </p:pic>
      <p:sp>
        <p:nvSpPr>
          <p:cNvPr id="9" name="Titre 1">
            <a:extLst>
              <a:ext uri="{FF2B5EF4-FFF2-40B4-BE49-F238E27FC236}">
                <a16:creationId xmlns:a16="http://schemas.microsoft.com/office/drawing/2014/main" id="{78625982-33F9-483C-BD74-A9ED797845E7}"/>
              </a:ext>
            </a:extLst>
          </p:cNvPr>
          <p:cNvSpPr txBox="1">
            <a:spLocks/>
          </p:cNvSpPr>
          <p:nvPr/>
        </p:nvSpPr>
        <p:spPr>
          <a:xfrm>
            <a:off x="450905" y="4360333"/>
            <a:ext cx="2590391" cy="584199"/>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400" dirty="0">
                <a:solidFill>
                  <a:schemeClr val="bg1"/>
                </a:solidFill>
              </a:rPr>
              <a:t>MG Consulting</a:t>
            </a:r>
          </a:p>
        </p:txBody>
      </p:sp>
    </p:spTree>
    <p:extLst>
      <p:ext uri="{BB962C8B-B14F-4D97-AF65-F5344CB8AC3E}">
        <p14:creationId xmlns:p14="http://schemas.microsoft.com/office/powerpoint/2010/main" val="416788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par>
                                <p:cTn id="13" presetID="10" presetClass="entr" presetSubtype="0" fill="hold" grpId="0" nodeType="withEffect">
                                  <p:stCondLst>
                                    <p:cond delay="1000"/>
                                  </p:stCondLst>
                                  <p:iterate>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700"/>
                                        <p:tgtEl>
                                          <p:spTgt spid="2"/>
                                        </p:tgtEl>
                                      </p:cBhvr>
                                    </p:animEffect>
                                  </p:childTnLst>
                                </p:cTn>
                              </p:par>
                              <p:par>
                                <p:cTn id="16" presetID="10" presetClass="entr" presetSubtype="0" fill="hold" grpId="0" nodeType="withEffect">
                                  <p:stCondLst>
                                    <p:cond delay="1000"/>
                                  </p:stCondLst>
                                  <p:iterate>
                                    <p:tmPct val="10000"/>
                                  </p:iterate>
                                  <p:childTnLst>
                                    <p:set>
                                      <p:cBhvr>
                                        <p:cTn id="17" dur="1" fill="hold">
                                          <p:stCondLst>
                                            <p:cond delay="0"/>
                                          </p:stCondLst>
                                        </p:cTn>
                                        <p:tgtEl>
                                          <p:spTgt spid="9"/>
                                        </p:tgtEl>
                                        <p:attrNameLst>
                                          <p:attrName>style.visibility</p:attrName>
                                        </p:attrNameLst>
                                      </p:cBhvr>
                                      <p:to>
                                        <p:strVal val="visible"/>
                                      </p:to>
                                    </p:set>
                                    <p:animEffect transition="in" filter="fade">
                                      <p:cBhvr>
                                        <p:cTn id="18" dur="7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559F60-4CE1-4E2F-86EA-1B60679F1F4A}"/>
              </a:ext>
            </a:extLst>
          </p:cNvPr>
          <p:cNvSpPr>
            <a:spLocks noGrp="1"/>
          </p:cNvSpPr>
          <p:nvPr>
            <p:ph type="title"/>
          </p:nvPr>
        </p:nvSpPr>
        <p:spPr>
          <a:xfrm>
            <a:off x="397726" y="504251"/>
            <a:ext cx="6688873" cy="903575"/>
          </a:xfrm>
        </p:spPr>
        <p:txBody>
          <a:bodyPr rtlCol="0">
            <a:noAutofit/>
          </a:bodyPr>
          <a:lstStyle/>
          <a:p>
            <a:pPr algn="ctr"/>
            <a:r>
              <a:rPr lang="fr-FR" sz="3200" dirty="0">
                <a:solidFill>
                  <a:srgbClr val="EBEBEB"/>
                </a:solidFill>
              </a:rPr>
              <a:t>Management intérim dans </a:t>
            </a:r>
            <a:br>
              <a:rPr lang="fr-FR" sz="3200" dirty="0">
                <a:solidFill>
                  <a:srgbClr val="EBEBEB"/>
                </a:solidFill>
              </a:rPr>
            </a:br>
            <a:r>
              <a:rPr lang="fr-FR" sz="3200" dirty="0">
                <a:solidFill>
                  <a:srgbClr val="EBEBEB"/>
                </a:solidFill>
              </a:rPr>
              <a:t>le contexte franco/allemand</a:t>
            </a:r>
          </a:p>
        </p:txBody>
      </p:sp>
      <p:sp>
        <p:nvSpPr>
          <p:cNvPr id="24" name="Espace réservé du contenu 2">
            <a:extLst>
              <a:ext uri="{FF2B5EF4-FFF2-40B4-BE49-F238E27FC236}">
                <a16:creationId xmlns:a16="http://schemas.microsoft.com/office/drawing/2014/main" id="{F260476B-CCA6-412B-A9C5-399C34AE6F05}"/>
              </a:ext>
            </a:extLst>
          </p:cNvPr>
          <p:cNvSpPr>
            <a:spLocks noGrp="1"/>
          </p:cNvSpPr>
          <p:nvPr>
            <p:ph idx="1"/>
          </p:nvPr>
        </p:nvSpPr>
        <p:spPr>
          <a:xfrm>
            <a:off x="346722" y="2087418"/>
            <a:ext cx="6579825" cy="3785419"/>
          </a:xfrm>
        </p:spPr>
        <p:txBody>
          <a:bodyPr rtlCol="0">
            <a:normAutofit/>
          </a:bodyPr>
          <a:lstStyle/>
          <a:p>
            <a:pPr marL="379800" lvl="0" rtl="0">
              <a:buFontTx/>
              <a:buChar char="-"/>
            </a:pPr>
            <a:r>
              <a:rPr lang="fr-FR" dirty="0">
                <a:solidFill>
                  <a:srgbClr val="FFFFFF"/>
                </a:solidFill>
              </a:rPr>
              <a:t>Prise en charge ponctuel pour remplacer un Directeur Commercial et/ou un Gérant de filiale</a:t>
            </a:r>
          </a:p>
          <a:p>
            <a:pPr marL="379800" lvl="0" rtl="0">
              <a:buFontTx/>
              <a:buChar char="-"/>
            </a:pPr>
            <a:r>
              <a:rPr lang="fr-FR" dirty="0">
                <a:solidFill>
                  <a:srgbClr val="FFFFFF"/>
                </a:solidFill>
              </a:rPr>
              <a:t>Assurer la communication entre filiale et le siège</a:t>
            </a:r>
          </a:p>
          <a:p>
            <a:pPr marL="36900" lvl="0" indent="0" rtl="0">
              <a:buNone/>
            </a:pPr>
            <a:endParaRPr lang="fr-FR" sz="1000" dirty="0">
              <a:solidFill>
                <a:srgbClr val="FFFFFF"/>
              </a:solidFill>
            </a:endParaRPr>
          </a:p>
          <a:p>
            <a:pPr marL="36900" lvl="0" indent="0">
              <a:buNone/>
            </a:pPr>
            <a:r>
              <a:rPr lang="fr-FR" sz="1400" dirty="0">
                <a:solidFill>
                  <a:srgbClr val="FFFFFF"/>
                </a:solidFill>
              </a:rPr>
              <a:t>Pour des raisons divers vous avez un besoin urgent de remplacer pour un certain temps un DC ou un Gérant/DG pour assurer la continuité de l’exploitation avant que vous avez décidez de la suite ?, nous pouvons assurer l’intérim en attendant.</a:t>
            </a:r>
          </a:p>
          <a:p>
            <a:pPr marL="36900" lvl="0" indent="0" rtl="0">
              <a:buNone/>
            </a:pPr>
            <a:r>
              <a:rPr lang="fr-FR" sz="1400" dirty="0">
                <a:solidFill>
                  <a:srgbClr val="FFFFFF"/>
                </a:solidFill>
              </a:rPr>
              <a:t>La communication entre votre filiale/collaborateurs et le siège et/ou usines en Allemagne fonctionne mal, nous pouvons faire une analyse de la situation et vous préconiser des solutions afin de réinstaurer une communication efficace et constructive. </a:t>
            </a:r>
          </a:p>
        </p:txBody>
      </p:sp>
      <p:pic>
        <p:nvPicPr>
          <p:cNvPr id="3" name="Imag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2484" r="16200"/>
          <a:stretch/>
        </p:blipFill>
        <p:spPr>
          <a:xfrm>
            <a:off x="7228755" y="0"/>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pic>
        <p:nvPicPr>
          <p:cNvPr id="7" name="Image 6">
            <a:extLst>
              <a:ext uri="{FF2B5EF4-FFF2-40B4-BE49-F238E27FC236}">
                <a16:creationId xmlns:a16="http://schemas.microsoft.com/office/drawing/2014/main" id="{A0995CA8-226F-473F-81A5-8AE1693165E0}"/>
              </a:ext>
            </a:extLst>
          </p:cNvPr>
          <p:cNvPicPr>
            <a:picLocks noChangeAspect="1"/>
          </p:cNvPicPr>
          <p:nvPr/>
        </p:nvPicPr>
        <p:blipFill>
          <a:blip r:embed="rId4"/>
          <a:stretch>
            <a:fillRect/>
          </a:stretch>
        </p:blipFill>
        <p:spPr>
          <a:xfrm>
            <a:off x="8300719" y="1407826"/>
            <a:ext cx="933480" cy="903574"/>
          </a:xfrm>
          <a:prstGeom prst="rect">
            <a:avLst/>
          </a:prstGeom>
        </p:spPr>
      </p:pic>
      <p:sp>
        <p:nvSpPr>
          <p:cNvPr id="6" name="Titre 1">
            <a:extLst>
              <a:ext uri="{FF2B5EF4-FFF2-40B4-BE49-F238E27FC236}">
                <a16:creationId xmlns:a16="http://schemas.microsoft.com/office/drawing/2014/main" id="{68B46995-C075-4324-A595-795062344DAC}"/>
              </a:ext>
            </a:extLst>
          </p:cNvPr>
          <p:cNvSpPr txBox="1">
            <a:spLocks/>
          </p:cNvSpPr>
          <p:nvPr/>
        </p:nvSpPr>
        <p:spPr>
          <a:xfrm>
            <a:off x="9257712" y="1611970"/>
            <a:ext cx="2590391" cy="584199"/>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400" b="1" dirty="0">
                <a:solidFill>
                  <a:schemeClr val="bg1"/>
                </a:solidFill>
              </a:rPr>
              <a:t>MG Consulting</a:t>
            </a:r>
          </a:p>
        </p:txBody>
      </p:sp>
      <p:sp>
        <p:nvSpPr>
          <p:cNvPr id="4" name="ZoneTexte 3">
            <a:extLst>
              <a:ext uri="{FF2B5EF4-FFF2-40B4-BE49-F238E27FC236}">
                <a16:creationId xmlns:a16="http://schemas.microsoft.com/office/drawing/2014/main" id="{35883DA0-3499-47DA-9C42-0F2ECD605D17}"/>
              </a:ext>
            </a:extLst>
          </p:cNvPr>
          <p:cNvSpPr txBox="1"/>
          <p:nvPr/>
        </p:nvSpPr>
        <p:spPr>
          <a:xfrm>
            <a:off x="7865533" y="4784365"/>
            <a:ext cx="4207933" cy="923330"/>
          </a:xfrm>
          <a:prstGeom prst="rect">
            <a:avLst/>
          </a:prstGeom>
          <a:noFill/>
        </p:spPr>
        <p:txBody>
          <a:bodyPr wrap="square" rtlCol="0">
            <a:spAutoFit/>
          </a:bodyPr>
          <a:lstStyle/>
          <a:p>
            <a:r>
              <a:rPr lang="fr-FR" b="1" dirty="0">
                <a:solidFill>
                  <a:schemeClr val="accent5">
                    <a:lumMod val="50000"/>
                  </a:schemeClr>
                </a:solidFill>
              </a:rPr>
              <a:t>« Une idée ne faut rien si elle n’est pas mise en ouvre »</a:t>
            </a:r>
          </a:p>
          <a:p>
            <a:r>
              <a:rPr lang="fr-FR" sz="1600" dirty="0">
                <a:solidFill>
                  <a:schemeClr val="accent5">
                    <a:lumMod val="50000"/>
                  </a:schemeClr>
                </a:solidFill>
              </a:rPr>
              <a:t>(Thomas Edison)</a:t>
            </a:r>
          </a:p>
        </p:txBody>
      </p:sp>
    </p:spTree>
    <p:extLst>
      <p:ext uri="{BB962C8B-B14F-4D97-AF65-F5344CB8AC3E}">
        <p14:creationId xmlns:p14="http://schemas.microsoft.com/office/powerpoint/2010/main" val="240623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7220AE5-1522-41F6-B87C-E57A2B36CBBB}"/>
              </a:ext>
            </a:extLst>
          </p:cNvPr>
          <p:cNvSpPr>
            <a:spLocks noGrp="1"/>
          </p:cNvSpPr>
          <p:nvPr>
            <p:ph idx="1"/>
          </p:nvPr>
        </p:nvSpPr>
        <p:spPr>
          <a:xfrm>
            <a:off x="231245" y="704725"/>
            <a:ext cx="10309755" cy="5076015"/>
          </a:xfrm>
        </p:spPr>
        <p:txBody>
          <a:bodyPr>
            <a:normAutofit fontScale="92500" lnSpcReduction="20000"/>
          </a:bodyPr>
          <a:lstStyle/>
          <a:p>
            <a:r>
              <a:rPr lang="de-DE" sz="1600" dirty="0"/>
              <a:t>Mail (Siemens </a:t>
            </a:r>
            <a:r>
              <a:rPr lang="de-DE" sz="1600" dirty="0" err="1"/>
              <a:t>Allemagne</a:t>
            </a:r>
            <a:r>
              <a:rPr lang="de-DE" sz="1600" dirty="0"/>
              <a:t>/</a:t>
            </a:r>
            <a:r>
              <a:rPr lang="de-DE" sz="1600" dirty="0" err="1"/>
              <a:t>Autriche</a:t>
            </a:r>
            <a:r>
              <a:rPr lang="de-DE" sz="1600" dirty="0"/>
              <a:t>):</a:t>
            </a:r>
          </a:p>
          <a:p>
            <a:pPr marL="0" indent="0">
              <a:buNone/>
            </a:pPr>
            <a:r>
              <a:rPr lang="de-DE" sz="1600" dirty="0"/>
              <a:t>Liebe Siemens Freunde und Kontakte, nach nun mehr als 35 Jahren beruflicher Tätigkeiten in verschiedenen Branchen, habe ich mich entschieden meine Erfahrungen als Berater zur Verfügung zu stellen. Mehr als 12 Jahre, ein Drittel meiner Laufbahn, habe ich im Railway Bereich verbracht (Faiveley/</a:t>
            </a:r>
            <a:r>
              <a:rPr lang="de-DE" sz="1600" dirty="0" err="1"/>
              <a:t>Wabtec</a:t>
            </a:r>
            <a:r>
              <a:rPr lang="de-DE" sz="1600" dirty="0"/>
              <a:t> Gruppe, </a:t>
            </a:r>
            <a:r>
              <a:rPr lang="de-DE" sz="1600" dirty="0" err="1"/>
              <a:t>Satys</a:t>
            </a:r>
            <a:r>
              <a:rPr lang="de-DE" sz="1600" dirty="0"/>
              <a:t> </a:t>
            </a:r>
            <a:r>
              <a:rPr lang="de-DE" sz="1600" dirty="0" err="1"/>
              <a:t>Interiors</a:t>
            </a:r>
            <a:r>
              <a:rPr lang="de-DE" sz="1600" dirty="0"/>
              <a:t> Railway) und dies vor allem im deutsch/französischen Kontext. Ich hatte die Ehre mit vielen von ihnen direkt zusammenzuarbeiten, ich denke dabei vor allem an mein erstes Projekt RER Brüssel und natürlich an das ICE4 (ICEX) Projekt, aber auch an die VAL Plattform, U-Bahn München, Metros Bangkok/Kuala Lumpur um nur einige zu nennen.  </a:t>
            </a:r>
          </a:p>
          <a:p>
            <a:pPr marL="0" indent="0">
              <a:buNone/>
            </a:pPr>
            <a:r>
              <a:rPr lang="de-DE" sz="1600" dirty="0"/>
              <a:t>Trotz einer Lieferanten/Kunden Beziehung, die natürlich gewisse Spannungen mit sich bringt, bleiben  konstruktive und partnerschaftliche Beziehungen in Erinnerung.  </a:t>
            </a:r>
          </a:p>
          <a:p>
            <a:pPr marL="0" indent="0">
              <a:buNone/>
            </a:pPr>
            <a:r>
              <a:rPr lang="de-DE" sz="1600" dirty="0"/>
              <a:t>All diejenigen unter ihnen, mit denen ich weniger Gelegenheit hatte enger zusammenzuarbeiten, steht ihnen meine Internetseite „www.mgconsult.eu“ zur Verfügung, auf der sie ein paar mehr Informationen über mich und meine Leistungen erfahren können. </a:t>
            </a:r>
          </a:p>
          <a:p>
            <a:pPr marL="0" indent="0">
              <a:buNone/>
            </a:pPr>
            <a:r>
              <a:rPr lang="de-DE" sz="1600" dirty="0"/>
              <a:t>Ansonsten zögern sie nicht mich direkt über die untenstehenden Kontaktdaten zu kontaktieren, falls sie weitere Informationen benötigen bzw. eine spezielle Anfrage haben.</a:t>
            </a:r>
          </a:p>
          <a:p>
            <a:pPr marL="0" indent="0">
              <a:buNone/>
            </a:pPr>
            <a:r>
              <a:rPr lang="de-DE" sz="1600" dirty="0"/>
              <a:t>Ich würde mich auf jeden Fall über jegliche Rückmeldung freuen und hoffe, dass wir demnächst wieder Gelegenheit haben gemeinsam zusammenzuarbeiten.</a:t>
            </a:r>
          </a:p>
          <a:p>
            <a:pPr marL="0" indent="0">
              <a:buNone/>
            </a:pPr>
            <a:r>
              <a:rPr lang="de-DE" sz="1600" dirty="0"/>
              <a:t>Mit lieben Grüßen aus Frankreich.</a:t>
            </a:r>
          </a:p>
          <a:p>
            <a:pPr marL="0" indent="0">
              <a:buNone/>
            </a:pPr>
            <a:endParaRPr lang="de-DE" sz="1600" dirty="0"/>
          </a:p>
          <a:p>
            <a:pPr marL="0" indent="0">
              <a:buNone/>
            </a:pPr>
            <a:r>
              <a:rPr lang="de-DE" sz="1600" dirty="0"/>
              <a:t>Euer Matthias GELLNER</a:t>
            </a:r>
          </a:p>
          <a:p>
            <a:pPr marL="0" indent="0">
              <a:buNone/>
            </a:pPr>
            <a:endParaRPr lang="de-DE" sz="1600" dirty="0"/>
          </a:p>
          <a:p>
            <a:endParaRPr lang="fr-FR" sz="1600" dirty="0"/>
          </a:p>
          <a:p>
            <a:endParaRPr lang="fr-FR" sz="1600" dirty="0"/>
          </a:p>
        </p:txBody>
      </p:sp>
    </p:spTree>
    <p:extLst>
      <p:ext uri="{BB962C8B-B14F-4D97-AF65-F5344CB8AC3E}">
        <p14:creationId xmlns:p14="http://schemas.microsoft.com/office/powerpoint/2010/main" val="2818278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7220AE5-1522-41F6-B87C-E57A2B36CBBB}"/>
              </a:ext>
            </a:extLst>
          </p:cNvPr>
          <p:cNvSpPr>
            <a:spLocks noGrp="1"/>
          </p:cNvSpPr>
          <p:nvPr>
            <p:ph idx="1"/>
          </p:nvPr>
        </p:nvSpPr>
        <p:spPr>
          <a:xfrm>
            <a:off x="341312" y="1177862"/>
            <a:ext cx="10419821" cy="4502275"/>
          </a:xfrm>
        </p:spPr>
        <p:txBody>
          <a:bodyPr>
            <a:normAutofit fontScale="85000" lnSpcReduction="20000"/>
          </a:bodyPr>
          <a:lstStyle/>
          <a:p>
            <a:r>
              <a:rPr lang="de-DE" sz="1600" dirty="0"/>
              <a:t>Mail (Siemens France):</a:t>
            </a:r>
          </a:p>
          <a:p>
            <a:pPr marL="0" indent="0">
              <a:buNone/>
            </a:pPr>
            <a:r>
              <a:rPr lang="fr-FR" sz="1600" dirty="0"/>
              <a:t>Chers contacts chez Siemens France, après plus de 35 ans d'activités professionnelles dans différents secteurs, j'ai décidé de mettre mon expérience à disposition en tant que consultant. </a:t>
            </a:r>
          </a:p>
          <a:p>
            <a:pPr marL="0" indent="0">
              <a:buNone/>
            </a:pPr>
            <a:r>
              <a:rPr lang="fr-FR" sz="1600" dirty="0"/>
              <a:t>J'ai passé plus de 14 ans, dans le secteur ferroviaire (groupe Faiveley/</a:t>
            </a:r>
            <a:r>
              <a:rPr lang="fr-FR" sz="1600" dirty="0" err="1"/>
              <a:t>Wabtec</a:t>
            </a:r>
            <a:r>
              <a:rPr lang="fr-FR" sz="1600" dirty="0"/>
              <a:t>, </a:t>
            </a:r>
            <a:r>
              <a:rPr lang="fr-FR" sz="1600" dirty="0" err="1"/>
              <a:t>Satys</a:t>
            </a:r>
            <a:r>
              <a:rPr lang="fr-FR" sz="1600" dirty="0"/>
              <a:t> </a:t>
            </a:r>
            <a:r>
              <a:rPr lang="fr-FR" sz="1600" dirty="0" err="1"/>
              <a:t>Interiors</a:t>
            </a:r>
            <a:r>
              <a:rPr lang="fr-FR" sz="1600" dirty="0"/>
              <a:t> Railway) et ce, principalement dans le contexte franco-allemand. </a:t>
            </a:r>
          </a:p>
          <a:p>
            <a:pPr marL="0" indent="0">
              <a:buNone/>
            </a:pPr>
            <a:r>
              <a:rPr lang="fr-FR" sz="1600" dirty="0"/>
              <a:t>J'ai eu l'honneur d’avoir travaillé directement avec beaucoup de vos collègues en Autriche et Allemagne mais aussi en France. Je pense notamment à aux projets pour la plateforme VAL 208 (Rennes/Toulouse/Turin), aux projets RER Bruxelles et ICE4 (ICEX), mais aussi à la Métro de Munich, aux métros de Bangkok/Kuala Lumpur pour n'en citer que quelques-uns.  </a:t>
            </a:r>
          </a:p>
          <a:p>
            <a:pPr marL="0" indent="0">
              <a:buNone/>
            </a:pPr>
            <a:r>
              <a:rPr lang="fr-FR" sz="1600" dirty="0"/>
              <a:t>Malgré une relation fournisseur/client, je garde le souvenir d'une relation d’échanges constructives et amicales.  </a:t>
            </a:r>
          </a:p>
          <a:p>
            <a:pPr marL="0" indent="0">
              <a:buNone/>
            </a:pPr>
            <a:r>
              <a:rPr lang="fr-FR" sz="1600" dirty="0"/>
              <a:t>Pour ceux d'entre vous avec qui j'ai eu moins l'occasion de travailler plus étroitement, mon site internet "www.mgconsult.eu" est à votre disposition et vous permettra d'en savoir un peu plus sur moi et mes prestations. Sinon, n'hésitez pas à me contacter directement via les coordonnées ci-dessous si vous avez besoin de plus d'informations ou si vous avez une demande particulière. </a:t>
            </a:r>
          </a:p>
          <a:p>
            <a:pPr marL="0" indent="0">
              <a:buNone/>
            </a:pPr>
            <a:r>
              <a:rPr lang="fr-FR" sz="1600" dirty="0"/>
              <a:t>Je me réjouis d’avance de tout retour d'information et j'espère que nous aurons à nouveau l'occasion de travailler ensemble prochainement.</a:t>
            </a:r>
          </a:p>
          <a:p>
            <a:pPr marL="0" indent="0">
              <a:buNone/>
            </a:pPr>
            <a:r>
              <a:rPr lang="fr-FR" sz="1600" dirty="0"/>
              <a:t>Avec mes meilleures salutations.</a:t>
            </a:r>
          </a:p>
          <a:p>
            <a:pPr marL="0" indent="0">
              <a:buNone/>
            </a:pPr>
            <a:r>
              <a:rPr lang="fr-FR" sz="1600" dirty="0"/>
              <a:t>Votre Matthias GELLNER</a:t>
            </a:r>
            <a:endParaRPr lang="de-DE" sz="1600" dirty="0"/>
          </a:p>
          <a:p>
            <a:endParaRPr lang="fr-FR" sz="1600" dirty="0"/>
          </a:p>
          <a:p>
            <a:endParaRPr lang="fr-FR" sz="1600" dirty="0"/>
          </a:p>
        </p:txBody>
      </p:sp>
    </p:spTree>
    <p:extLst>
      <p:ext uri="{BB962C8B-B14F-4D97-AF65-F5344CB8AC3E}">
        <p14:creationId xmlns:p14="http://schemas.microsoft.com/office/powerpoint/2010/main" val="672772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7220AE5-1522-41F6-B87C-E57A2B36CBBB}"/>
              </a:ext>
            </a:extLst>
          </p:cNvPr>
          <p:cNvSpPr>
            <a:spLocks noGrp="1"/>
          </p:cNvSpPr>
          <p:nvPr>
            <p:ph idx="1"/>
          </p:nvPr>
        </p:nvSpPr>
        <p:spPr>
          <a:xfrm>
            <a:off x="341312" y="1177862"/>
            <a:ext cx="10309755" cy="4502275"/>
          </a:xfrm>
        </p:spPr>
        <p:txBody>
          <a:bodyPr>
            <a:normAutofit fontScale="92500" lnSpcReduction="20000"/>
          </a:bodyPr>
          <a:lstStyle/>
          <a:p>
            <a:r>
              <a:rPr lang="de-DE" sz="1600" dirty="0"/>
              <a:t>Mail (Alstom France):</a:t>
            </a:r>
          </a:p>
          <a:p>
            <a:pPr marL="0" indent="0">
              <a:buNone/>
            </a:pPr>
            <a:r>
              <a:rPr lang="fr-FR" sz="1600" dirty="0"/>
              <a:t>Chers contacts chez Alstom, après plus de 35 ans d'activités professionnelles dans différents secteurs, j'ai décidé de mettre mon expérience à disposition en tant que consultant. </a:t>
            </a:r>
          </a:p>
          <a:p>
            <a:pPr marL="0" indent="0">
              <a:buNone/>
            </a:pPr>
            <a:r>
              <a:rPr lang="fr-FR" sz="1600" dirty="0"/>
              <a:t>J'ai passé plus de 14 ans, dans le secteur ferroviaire (groupe Faiveley/</a:t>
            </a:r>
            <a:r>
              <a:rPr lang="fr-FR" sz="1600" dirty="0" err="1"/>
              <a:t>Wabtec</a:t>
            </a:r>
            <a:r>
              <a:rPr lang="fr-FR" sz="1600" dirty="0"/>
              <a:t>, </a:t>
            </a:r>
            <a:r>
              <a:rPr lang="fr-FR" sz="1600" dirty="0" err="1"/>
              <a:t>Satys</a:t>
            </a:r>
            <a:r>
              <a:rPr lang="fr-FR" sz="1600" dirty="0"/>
              <a:t> </a:t>
            </a:r>
            <a:r>
              <a:rPr lang="fr-FR" sz="1600" dirty="0" err="1"/>
              <a:t>Interiors</a:t>
            </a:r>
            <a:r>
              <a:rPr lang="fr-FR" sz="1600" dirty="0"/>
              <a:t> Railway) et ce, principalement dans le contexte franco-allemand. </a:t>
            </a:r>
          </a:p>
          <a:p>
            <a:pPr marL="0" indent="0">
              <a:buNone/>
            </a:pPr>
            <a:r>
              <a:rPr lang="fr-FR" sz="1600" dirty="0"/>
              <a:t>J'ai eu l'honneur d’avoir travaillé directement avec beaucoup de vos collègues en France, Allemagne et Autriche. Je pense notamment aux projets pour les plateformes </a:t>
            </a:r>
            <a:r>
              <a:rPr lang="fr-FR" sz="1600" dirty="0" err="1"/>
              <a:t>Coradia</a:t>
            </a:r>
            <a:r>
              <a:rPr lang="fr-FR" sz="1600" dirty="0"/>
              <a:t> LINT, ET423/422/430, ICE4 et plus récemment </a:t>
            </a:r>
            <a:r>
              <a:rPr lang="fr-FR" sz="1600" dirty="0" err="1"/>
              <a:t>Régiolis</a:t>
            </a:r>
            <a:r>
              <a:rPr lang="fr-FR" sz="1600" dirty="0"/>
              <a:t> ainsi que </a:t>
            </a:r>
            <a:r>
              <a:rPr lang="fr-FR" sz="1600" dirty="0" err="1"/>
              <a:t>Coradia</a:t>
            </a:r>
            <a:r>
              <a:rPr lang="fr-FR" sz="1600" dirty="0"/>
              <a:t> Stream.   </a:t>
            </a:r>
          </a:p>
          <a:p>
            <a:pPr marL="0" indent="0">
              <a:buNone/>
            </a:pPr>
            <a:r>
              <a:rPr lang="fr-FR" sz="1600" dirty="0"/>
              <a:t>Malgré une relation propre aux fournisseurs/clients, je garde le souvenir des relations et d’échanges constructives à tous les niveaux.  </a:t>
            </a:r>
          </a:p>
          <a:p>
            <a:pPr marL="0" indent="0">
              <a:buNone/>
            </a:pPr>
            <a:r>
              <a:rPr lang="fr-FR" sz="1600" dirty="0"/>
              <a:t>Pour ceux d'entre vous avec qui j'ai eu moins l'occasion de travailler plus étroitement, mon site internet "www.mgconsult.eu" est à votre disposition et vous permettra d'en savoir un peu plus sur moi et mes prestations. Sinon, n'hésitez pas à me contacter directement via les coordonnées ci-dessous si vous avez besoin de plus d'informations ou si vous avez une demande particulière. </a:t>
            </a:r>
          </a:p>
          <a:p>
            <a:pPr marL="0" indent="0">
              <a:buNone/>
            </a:pPr>
            <a:r>
              <a:rPr lang="fr-FR" sz="1600" dirty="0"/>
              <a:t>Je me réjouis d’avance de tout retour d'information et j'espère que nous aurons à nouveau l'occasion de travailler ensemble prochainement.</a:t>
            </a:r>
          </a:p>
          <a:p>
            <a:pPr marL="0" indent="0">
              <a:buNone/>
            </a:pPr>
            <a:r>
              <a:rPr lang="fr-FR" sz="1600" dirty="0"/>
              <a:t>Avec mes meilleures salutations.</a:t>
            </a:r>
          </a:p>
          <a:p>
            <a:pPr marL="0" indent="0">
              <a:buNone/>
            </a:pPr>
            <a:r>
              <a:rPr lang="fr-FR" sz="1600" dirty="0"/>
              <a:t>Matthias GELLNER</a:t>
            </a:r>
            <a:endParaRPr lang="de-DE" sz="1600" dirty="0"/>
          </a:p>
          <a:p>
            <a:endParaRPr lang="fr-FR" sz="1600" dirty="0"/>
          </a:p>
          <a:p>
            <a:endParaRPr lang="fr-FR" sz="1600" dirty="0"/>
          </a:p>
        </p:txBody>
      </p:sp>
    </p:spTree>
    <p:extLst>
      <p:ext uri="{BB962C8B-B14F-4D97-AF65-F5344CB8AC3E}">
        <p14:creationId xmlns:p14="http://schemas.microsoft.com/office/powerpoint/2010/main" val="631262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7220AE5-1522-41F6-B87C-E57A2B36CBBB}"/>
              </a:ext>
            </a:extLst>
          </p:cNvPr>
          <p:cNvSpPr>
            <a:spLocks noGrp="1"/>
          </p:cNvSpPr>
          <p:nvPr>
            <p:ph idx="1"/>
          </p:nvPr>
        </p:nvSpPr>
        <p:spPr>
          <a:xfrm>
            <a:off x="231245" y="704725"/>
            <a:ext cx="10157355" cy="5076015"/>
          </a:xfrm>
        </p:spPr>
        <p:txBody>
          <a:bodyPr>
            <a:normAutofit fontScale="92500" lnSpcReduction="20000"/>
          </a:bodyPr>
          <a:lstStyle/>
          <a:p>
            <a:r>
              <a:rPr lang="de-DE" sz="1600" dirty="0"/>
              <a:t>Mail (Alstom </a:t>
            </a:r>
            <a:r>
              <a:rPr lang="de-DE" sz="1600" dirty="0" err="1"/>
              <a:t>Allemagne</a:t>
            </a:r>
            <a:r>
              <a:rPr lang="de-DE" sz="1600" dirty="0"/>
              <a:t>/</a:t>
            </a:r>
            <a:r>
              <a:rPr lang="de-DE" sz="1600" dirty="0" err="1"/>
              <a:t>Autriche</a:t>
            </a:r>
            <a:r>
              <a:rPr lang="de-DE" sz="1600" dirty="0"/>
              <a:t>):</a:t>
            </a:r>
          </a:p>
          <a:p>
            <a:pPr marL="0" indent="0">
              <a:buNone/>
            </a:pPr>
            <a:r>
              <a:rPr lang="de-DE" sz="1600" dirty="0"/>
              <a:t>Liebe Alstom (BT) Freunde und Kontakte, nach nun mehr als 35 Jahren beruflicher Tätigkeiten in verschiedenen Branchen, habe ich mich entschieden meine Erfahrungen als Berater zur Verfügung zu stellen. Mehr als 14 Jahre habe ich im Railway Bereich verbracht (Faiveley/</a:t>
            </a:r>
            <a:r>
              <a:rPr lang="de-DE" sz="1600" dirty="0" err="1"/>
              <a:t>Wabtec</a:t>
            </a:r>
            <a:r>
              <a:rPr lang="de-DE" sz="1600" dirty="0"/>
              <a:t> Gruppe, </a:t>
            </a:r>
            <a:r>
              <a:rPr lang="de-DE" sz="1600" dirty="0" err="1"/>
              <a:t>Satys</a:t>
            </a:r>
            <a:r>
              <a:rPr lang="de-DE" sz="1600" dirty="0"/>
              <a:t> </a:t>
            </a:r>
            <a:r>
              <a:rPr lang="de-DE" sz="1600" dirty="0" err="1"/>
              <a:t>Interiors</a:t>
            </a:r>
            <a:r>
              <a:rPr lang="de-DE" sz="1600" dirty="0"/>
              <a:t> Railway) und dies vor allem im deutsch/französischen Kontext. </a:t>
            </a:r>
          </a:p>
          <a:p>
            <a:pPr marL="0" indent="0">
              <a:buNone/>
            </a:pPr>
            <a:r>
              <a:rPr lang="de-DE" sz="1600" dirty="0"/>
              <a:t>Ich hatte die Ehre mit vielen von ihnen direkt zusammenzuarbeiten, ich denke dabei vor allem an die Projekte Coradia LINT, ET 423/422/430 und natürlich an das ICE4 (ICEX) Projekt aber auch an die Projekte der Plattformen </a:t>
            </a:r>
            <a:r>
              <a:rPr lang="de-DE" sz="1600" dirty="0" err="1"/>
              <a:t>Régiolis</a:t>
            </a:r>
            <a:r>
              <a:rPr lang="de-DE" sz="1600" dirty="0"/>
              <a:t> und</a:t>
            </a:r>
            <a:r>
              <a:rPr lang="fr-FR" sz="1600" dirty="0"/>
              <a:t> </a:t>
            </a:r>
            <a:r>
              <a:rPr lang="fr-FR" sz="1600" dirty="0" err="1"/>
              <a:t>Coradia</a:t>
            </a:r>
            <a:r>
              <a:rPr lang="fr-FR" sz="1600" dirty="0"/>
              <a:t> Stream mit </a:t>
            </a:r>
            <a:r>
              <a:rPr lang="fr-FR" sz="1600" dirty="0" err="1"/>
              <a:t>ihren</a:t>
            </a:r>
            <a:r>
              <a:rPr lang="fr-FR" sz="1600" dirty="0"/>
              <a:t> </a:t>
            </a:r>
            <a:r>
              <a:rPr lang="fr-FR" sz="1600" dirty="0" err="1"/>
              <a:t>französischen</a:t>
            </a:r>
            <a:r>
              <a:rPr lang="fr-FR" sz="1600" dirty="0"/>
              <a:t> </a:t>
            </a:r>
            <a:r>
              <a:rPr lang="fr-FR" sz="1600" dirty="0" err="1"/>
              <a:t>Kollegen</a:t>
            </a:r>
            <a:r>
              <a:rPr lang="fr-FR" sz="1600" dirty="0"/>
              <a:t>. </a:t>
            </a:r>
          </a:p>
          <a:p>
            <a:pPr marL="0" indent="0">
              <a:buNone/>
            </a:pPr>
            <a:r>
              <a:rPr lang="de-DE" sz="1600" dirty="0"/>
              <a:t>Trotz einer Lieferanten/Kunden Beziehung, bleibt eine konstruktive und partnerschaftliche Beziehung mit ihnen in Erinnerung.  </a:t>
            </a:r>
          </a:p>
          <a:p>
            <a:pPr marL="0" indent="0">
              <a:buNone/>
            </a:pPr>
            <a:r>
              <a:rPr lang="de-DE" sz="1600" dirty="0"/>
              <a:t>All diejenigen unter ihnen, mit denen ich weniger Gelegenheit hatte enger zusammenzuarbeiten, steht ihnen meine Internetseite „www.mgconsult.eu“ zur Verfügung auf der sie ein paar mehr Informationen über mich und meine Leistungen erfahren können. </a:t>
            </a:r>
          </a:p>
          <a:p>
            <a:pPr marL="0" indent="0">
              <a:buNone/>
            </a:pPr>
            <a:r>
              <a:rPr lang="de-DE" sz="1600" dirty="0"/>
              <a:t>Ansonsten zögern sie nicht, mich direkt über die untenstehenden Kontaktdaten zu kontaktieren, falls sie weitere Informationen benötigen bzw. eine spezielle Anfrage haben.</a:t>
            </a:r>
          </a:p>
          <a:p>
            <a:pPr marL="0" indent="0">
              <a:buNone/>
            </a:pPr>
            <a:r>
              <a:rPr lang="de-DE" sz="1600" dirty="0"/>
              <a:t>Ich würde mich auf jeden Fall über jegliche Rückmeldung freuen und hoffe, dass wir demnächst wieder Gelegenheit haben gemeinsam zusammenzuarbeiten.</a:t>
            </a:r>
          </a:p>
          <a:p>
            <a:pPr marL="0" indent="0">
              <a:buNone/>
            </a:pPr>
            <a:r>
              <a:rPr lang="de-DE" sz="1600" dirty="0"/>
              <a:t>Mit lieben Grüßen aus Frankreich.</a:t>
            </a:r>
          </a:p>
          <a:p>
            <a:pPr marL="0" indent="0">
              <a:buNone/>
            </a:pPr>
            <a:endParaRPr lang="de-DE" sz="1600" dirty="0"/>
          </a:p>
          <a:p>
            <a:pPr marL="0" indent="0">
              <a:buNone/>
            </a:pPr>
            <a:r>
              <a:rPr lang="de-DE" sz="1600" dirty="0"/>
              <a:t>Matthias GELLNER</a:t>
            </a:r>
          </a:p>
          <a:p>
            <a:pPr marL="0" indent="0">
              <a:buNone/>
            </a:pPr>
            <a:endParaRPr lang="de-DE" sz="1600" dirty="0"/>
          </a:p>
          <a:p>
            <a:endParaRPr lang="fr-FR" sz="1600" dirty="0"/>
          </a:p>
          <a:p>
            <a:endParaRPr lang="fr-FR" sz="1600" dirty="0"/>
          </a:p>
        </p:txBody>
      </p:sp>
    </p:spTree>
    <p:extLst>
      <p:ext uri="{BB962C8B-B14F-4D97-AF65-F5344CB8AC3E}">
        <p14:creationId xmlns:p14="http://schemas.microsoft.com/office/powerpoint/2010/main" val="2290016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7220AE5-1522-41F6-B87C-E57A2B36CBBB}"/>
              </a:ext>
            </a:extLst>
          </p:cNvPr>
          <p:cNvSpPr>
            <a:spLocks noGrp="1"/>
          </p:cNvSpPr>
          <p:nvPr>
            <p:ph idx="1"/>
          </p:nvPr>
        </p:nvSpPr>
        <p:spPr>
          <a:xfrm>
            <a:off x="231245" y="704725"/>
            <a:ext cx="10157355" cy="5076015"/>
          </a:xfrm>
        </p:spPr>
        <p:txBody>
          <a:bodyPr>
            <a:normAutofit fontScale="85000" lnSpcReduction="20000"/>
          </a:bodyPr>
          <a:lstStyle/>
          <a:p>
            <a:r>
              <a:rPr lang="de-DE" sz="1600" dirty="0"/>
              <a:t>Mail (</a:t>
            </a:r>
            <a:r>
              <a:rPr lang="de-DE" sz="1600" dirty="0" err="1"/>
              <a:t>clients</a:t>
            </a:r>
            <a:r>
              <a:rPr lang="de-DE" sz="1600" dirty="0"/>
              <a:t> </a:t>
            </a:r>
            <a:r>
              <a:rPr lang="de-DE" sz="1600" dirty="0" err="1"/>
              <a:t>ferroviaires</a:t>
            </a:r>
            <a:r>
              <a:rPr lang="de-DE" sz="1600" dirty="0"/>
              <a:t> </a:t>
            </a:r>
            <a:r>
              <a:rPr lang="de-DE" sz="1600" dirty="0" err="1"/>
              <a:t>allemands</a:t>
            </a:r>
            <a:r>
              <a:rPr lang="de-DE" sz="1600" dirty="0"/>
              <a:t>):</a:t>
            </a:r>
          </a:p>
          <a:p>
            <a:pPr marL="0" indent="0">
              <a:buNone/>
            </a:pPr>
            <a:r>
              <a:rPr lang="de-DE" sz="1600" dirty="0"/>
              <a:t>Liebe Railway Freunde und Kontakte, nach nun mehr als 35 Jahren beruflicher Tätigkeiten in verschiedenen Branchen, habe ich mich entschieden meine Erfahrungen als Berater zur Verfügung zu stellen. Mehr als 14 Jahre habe ich im Railway Bereich verbracht und dies vor allem im deutsch/französischen Kontext. </a:t>
            </a:r>
          </a:p>
          <a:p>
            <a:pPr marL="0" indent="0">
              <a:buNone/>
            </a:pPr>
            <a:r>
              <a:rPr lang="de-DE" sz="1600" dirty="0"/>
              <a:t>Ich hatte die Ehre mit vielen von ihnen direkt zusammenzuarbeiten und konnte dadurch meine bestehenden Erfahrungen mit denen im Railway Business komplettieren. </a:t>
            </a:r>
          </a:p>
          <a:p>
            <a:pPr marL="0" indent="0">
              <a:buNone/>
            </a:pPr>
            <a:r>
              <a:rPr lang="de-DE" sz="1600" dirty="0"/>
              <a:t>Projekte mit Siemens, Alstom (BT), Stadler, CAF für die DB/SNCF wie z.B. ICE4, BR 423/422/430, Coradia LINT/Stream, U-Bahnen Nürnberg</a:t>
            </a:r>
            <a:r>
              <a:rPr lang="de-DE" sz="1600"/>
              <a:t>/München und viele andere, </a:t>
            </a:r>
            <a:r>
              <a:rPr lang="de-DE" sz="1600" dirty="0"/>
              <a:t>haben es mir ermöglicht eine solide Kenntnis des Railway Bereiches zu erwerben und ein entsprechendes Netzwerk aufzubauen. </a:t>
            </a:r>
            <a:r>
              <a:rPr lang="fr-FR" sz="1600" dirty="0"/>
              <a:t> </a:t>
            </a:r>
          </a:p>
          <a:p>
            <a:pPr marL="0" indent="0">
              <a:buNone/>
            </a:pPr>
            <a:r>
              <a:rPr lang="fr-FR" sz="1600" dirty="0" err="1"/>
              <a:t>Diese</a:t>
            </a:r>
            <a:r>
              <a:rPr lang="fr-FR" sz="1600" dirty="0"/>
              <a:t> </a:t>
            </a:r>
            <a:r>
              <a:rPr lang="fr-FR" sz="1600" dirty="0" err="1"/>
              <a:t>Erfahrungen</a:t>
            </a:r>
            <a:r>
              <a:rPr lang="fr-FR" sz="1600" dirty="0"/>
              <a:t> </a:t>
            </a:r>
            <a:r>
              <a:rPr lang="fr-FR" sz="1600" dirty="0" err="1"/>
              <a:t>möchte</a:t>
            </a:r>
            <a:r>
              <a:rPr lang="fr-FR" sz="1600" dirty="0"/>
              <a:t> </a:t>
            </a:r>
            <a:r>
              <a:rPr lang="fr-FR" sz="1600" dirty="0" err="1"/>
              <a:t>ich</a:t>
            </a:r>
            <a:r>
              <a:rPr lang="fr-FR" sz="1600" dirty="0"/>
              <a:t> </a:t>
            </a:r>
            <a:r>
              <a:rPr lang="fr-FR" sz="1600" dirty="0" err="1"/>
              <a:t>ihnen</a:t>
            </a:r>
            <a:r>
              <a:rPr lang="fr-FR" sz="1600" dirty="0"/>
              <a:t> </a:t>
            </a:r>
            <a:r>
              <a:rPr lang="fr-FR" sz="1600" dirty="0" err="1"/>
              <a:t>heute</a:t>
            </a:r>
            <a:r>
              <a:rPr lang="fr-FR" sz="1600" dirty="0"/>
              <a:t> </a:t>
            </a:r>
            <a:r>
              <a:rPr lang="fr-FR" sz="1600" dirty="0" err="1"/>
              <a:t>als</a:t>
            </a:r>
            <a:r>
              <a:rPr lang="fr-FR" sz="1600" dirty="0"/>
              <a:t> </a:t>
            </a:r>
            <a:r>
              <a:rPr lang="fr-FR" sz="1600" dirty="0" err="1"/>
              <a:t>Berater</a:t>
            </a:r>
            <a:r>
              <a:rPr lang="fr-FR" sz="1600" dirty="0"/>
              <a:t> </a:t>
            </a:r>
            <a:r>
              <a:rPr lang="fr-FR" sz="1600" dirty="0" err="1"/>
              <a:t>zur</a:t>
            </a:r>
            <a:r>
              <a:rPr lang="fr-FR" sz="1600" dirty="0"/>
              <a:t> </a:t>
            </a:r>
            <a:r>
              <a:rPr lang="fr-FR" sz="1600" dirty="0" err="1"/>
              <a:t>Verfügung</a:t>
            </a:r>
            <a:r>
              <a:rPr lang="fr-FR" sz="1600" dirty="0"/>
              <a:t> </a:t>
            </a:r>
            <a:r>
              <a:rPr lang="fr-FR" sz="1600" dirty="0" err="1"/>
              <a:t>stellen</a:t>
            </a:r>
            <a:r>
              <a:rPr lang="fr-FR" sz="1600" dirty="0"/>
              <a:t>. </a:t>
            </a:r>
          </a:p>
          <a:p>
            <a:pPr marL="0" indent="0">
              <a:buNone/>
            </a:pPr>
            <a:r>
              <a:rPr lang="de-DE" sz="1600" dirty="0"/>
              <a:t>All diejenigen unter ihnen, mit denen ich weniger Gelegenheit hatte enger zusammenzuarbeiten, steht ihnen meine Internetseite „www.mgconsult.eu“ zur Verfügung auf der sie ein paar mehr Informationen über mich und meine Leistungen erfahren können. </a:t>
            </a:r>
          </a:p>
          <a:p>
            <a:pPr marL="0" indent="0">
              <a:buNone/>
            </a:pPr>
            <a:r>
              <a:rPr lang="de-DE" sz="1600" dirty="0"/>
              <a:t>Ansonsten zögern sie nicht, mich direkt über die untenstehenden Kontaktdaten zu kontaktieren, falls sie weitere Informationen benötigen bzw. eine spezielle Anfrage haben.</a:t>
            </a:r>
          </a:p>
          <a:p>
            <a:pPr marL="0" indent="0">
              <a:buNone/>
            </a:pPr>
            <a:r>
              <a:rPr lang="de-DE" sz="1600" dirty="0"/>
              <a:t>Ich würde mich auf jeden Fall über jegliche Rückmeldung freuen und hoffe, dass wir demnächst wieder Gelegenheit haben gemeinsam zusammenzuarbeiten.</a:t>
            </a:r>
          </a:p>
          <a:p>
            <a:pPr marL="0" indent="0">
              <a:buNone/>
            </a:pPr>
            <a:r>
              <a:rPr lang="de-DE" sz="1600" dirty="0"/>
              <a:t>Mit lieben Grüßen aus Frankreich.</a:t>
            </a:r>
          </a:p>
          <a:p>
            <a:pPr marL="0" indent="0">
              <a:buNone/>
            </a:pPr>
            <a:endParaRPr lang="de-DE" sz="1600" dirty="0"/>
          </a:p>
          <a:p>
            <a:pPr marL="0" indent="0">
              <a:buNone/>
            </a:pPr>
            <a:r>
              <a:rPr lang="de-DE" sz="1600" dirty="0"/>
              <a:t>Matthias GELLNER</a:t>
            </a:r>
          </a:p>
          <a:p>
            <a:pPr marL="0" indent="0">
              <a:buNone/>
            </a:pPr>
            <a:endParaRPr lang="de-DE" sz="1600" dirty="0"/>
          </a:p>
          <a:p>
            <a:endParaRPr lang="fr-FR" sz="1600" dirty="0"/>
          </a:p>
          <a:p>
            <a:endParaRPr lang="fr-FR" sz="1600" dirty="0"/>
          </a:p>
        </p:txBody>
      </p:sp>
    </p:spTree>
    <p:extLst>
      <p:ext uri="{BB962C8B-B14F-4D97-AF65-F5344CB8AC3E}">
        <p14:creationId xmlns:p14="http://schemas.microsoft.com/office/powerpoint/2010/main" val="2263893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7220AE5-1522-41F6-B87C-E57A2B36CBBB}"/>
              </a:ext>
            </a:extLst>
          </p:cNvPr>
          <p:cNvSpPr>
            <a:spLocks noGrp="1"/>
          </p:cNvSpPr>
          <p:nvPr>
            <p:ph idx="1"/>
          </p:nvPr>
        </p:nvSpPr>
        <p:spPr>
          <a:xfrm>
            <a:off x="282045" y="1263526"/>
            <a:ext cx="10157355" cy="4468408"/>
          </a:xfrm>
        </p:spPr>
        <p:txBody>
          <a:bodyPr>
            <a:normAutofit fontScale="92500" lnSpcReduction="20000"/>
          </a:bodyPr>
          <a:lstStyle/>
          <a:p>
            <a:r>
              <a:rPr lang="de-DE" sz="1600" dirty="0"/>
              <a:t>Mail (</a:t>
            </a:r>
            <a:r>
              <a:rPr lang="de-DE" sz="1600" dirty="0" err="1"/>
              <a:t>clients</a:t>
            </a:r>
            <a:r>
              <a:rPr lang="de-DE" sz="1600" dirty="0"/>
              <a:t> </a:t>
            </a:r>
            <a:r>
              <a:rPr lang="de-DE" sz="1600" dirty="0" err="1"/>
              <a:t>ferroviaires</a:t>
            </a:r>
            <a:r>
              <a:rPr lang="de-DE" sz="1600" dirty="0"/>
              <a:t> </a:t>
            </a:r>
            <a:r>
              <a:rPr lang="de-DE" sz="1600" dirty="0" err="1"/>
              <a:t>internationaux</a:t>
            </a:r>
            <a:r>
              <a:rPr lang="de-DE" sz="1600" dirty="0"/>
              <a:t>):</a:t>
            </a:r>
          </a:p>
          <a:p>
            <a:pPr marL="0" indent="0">
              <a:buNone/>
            </a:pPr>
            <a:r>
              <a:rPr lang="en-US" sz="1600" dirty="0"/>
              <a:t>Dear Railway friends and contacts, after more than 35 years of professional activities in different sectors, I have decided to offer my experiences as a consultant. More than 14 years of these experiences I’ve spent in the railway sector, mainly in the German/French context. </a:t>
            </a:r>
          </a:p>
          <a:p>
            <a:pPr marL="0" indent="0">
              <a:buNone/>
            </a:pPr>
            <a:r>
              <a:rPr lang="en-US" sz="1600" dirty="0"/>
              <a:t>During that time, I have had the </a:t>
            </a:r>
            <a:r>
              <a:rPr lang="en-US" sz="1600" dirty="0" err="1"/>
              <a:t>honour</a:t>
            </a:r>
            <a:r>
              <a:rPr lang="en-US" sz="1600" dirty="0"/>
              <a:t> of working directly with many of you and this has allowed me to complement my existing experiences with those in the railway business. </a:t>
            </a:r>
          </a:p>
          <a:p>
            <a:pPr marL="0" indent="0">
              <a:buNone/>
            </a:pPr>
            <a:r>
              <a:rPr lang="en-US" sz="1600" dirty="0"/>
              <a:t>Projects with Siemens, Alstom (BT), Stadler, CAF for DB/SNCF such as ICE4, BR 423/422/430, </a:t>
            </a:r>
            <a:r>
              <a:rPr lang="en-US" sz="1600" dirty="0" err="1"/>
              <a:t>Coradia</a:t>
            </a:r>
            <a:r>
              <a:rPr lang="en-US" sz="1600" dirty="0"/>
              <a:t> LINT/Stream, </a:t>
            </a:r>
            <a:r>
              <a:rPr lang="en-US" sz="1600" dirty="0" err="1"/>
              <a:t>Régiolis</a:t>
            </a:r>
            <a:r>
              <a:rPr lang="en-US" sz="1600" dirty="0"/>
              <a:t> and many others, have allowed me to acquire a solid knowledge of the railway sector and to build up a corresponding network.  </a:t>
            </a:r>
          </a:p>
          <a:p>
            <a:pPr marL="0" indent="0">
              <a:buNone/>
            </a:pPr>
            <a:r>
              <a:rPr lang="en-US" sz="1600" dirty="0"/>
              <a:t>Today, I would like to put this experience at your disposal as a consultant. For those of you with whom I have had less opportunity to work more closely, my website "www.mgconsult.eu" is at your disposal where you can find some more information about me and my services. Otherwise, please do not hesitate to contact me directly via the contact details below if you need further information or have a specific enquiry. </a:t>
            </a:r>
          </a:p>
          <a:p>
            <a:pPr marL="0" indent="0">
              <a:buNone/>
            </a:pPr>
            <a:r>
              <a:rPr lang="en-US" sz="1600" dirty="0"/>
              <a:t>I would be delighted to hear from you and hope that we will have the opportunity to work together again in the near future.</a:t>
            </a:r>
          </a:p>
          <a:p>
            <a:pPr marL="0" indent="0">
              <a:buNone/>
            </a:pPr>
            <a:r>
              <a:rPr lang="en-US" sz="1600" dirty="0"/>
              <a:t>With kind regards from France.</a:t>
            </a:r>
          </a:p>
          <a:p>
            <a:pPr marL="0" indent="0">
              <a:buNone/>
            </a:pPr>
            <a:r>
              <a:rPr lang="de-DE" sz="1600" dirty="0"/>
              <a:t>Matthias GELLNER</a:t>
            </a:r>
          </a:p>
          <a:p>
            <a:pPr marL="0" indent="0">
              <a:buNone/>
            </a:pPr>
            <a:endParaRPr lang="de-DE" sz="1600" dirty="0"/>
          </a:p>
          <a:p>
            <a:endParaRPr lang="fr-FR" sz="1600" dirty="0"/>
          </a:p>
          <a:p>
            <a:endParaRPr lang="fr-FR" sz="1600" dirty="0"/>
          </a:p>
        </p:txBody>
      </p:sp>
    </p:spTree>
    <p:extLst>
      <p:ext uri="{BB962C8B-B14F-4D97-AF65-F5344CB8AC3E}">
        <p14:creationId xmlns:p14="http://schemas.microsoft.com/office/powerpoint/2010/main" val="274526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7220AE5-1522-41F6-B87C-E57A2B36CBBB}"/>
              </a:ext>
            </a:extLst>
          </p:cNvPr>
          <p:cNvSpPr>
            <a:spLocks noGrp="1"/>
          </p:cNvSpPr>
          <p:nvPr>
            <p:ph idx="1"/>
          </p:nvPr>
        </p:nvSpPr>
        <p:spPr>
          <a:xfrm>
            <a:off x="231245" y="704725"/>
            <a:ext cx="10157355" cy="5442075"/>
          </a:xfrm>
        </p:spPr>
        <p:txBody>
          <a:bodyPr>
            <a:normAutofit fontScale="92500" lnSpcReduction="10000"/>
          </a:bodyPr>
          <a:lstStyle/>
          <a:p>
            <a:r>
              <a:rPr lang="de-DE" sz="1600" dirty="0"/>
              <a:t>Mail (</a:t>
            </a:r>
            <a:r>
              <a:rPr lang="de-DE" sz="1600" dirty="0" err="1"/>
              <a:t>clients</a:t>
            </a:r>
            <a:r>
              <a:rPr lang="de-DE" sz="1600" dirty="0"/>
              <a:t> </a:t>
            </a:r>
            <a:r>
              <a:rPr lang="de-DE" sz="1600" dirty="0" err="1"/>
              <a:t>ferroviaires</a:t>
            </a:r>
            <a:r>
              <a:rPr lang="de-DE" sz="1600" dirty="0"/>
              <a:t> </a:t>
            </a:r>
            <a:r>
              <a:rPr lang="de-DE" sz="1600" dirty="0" err="1"/>
              <a:t>francaises</a:t>
            </a:r>
            <a:r>
              <a:rPr lang="de-DE" sz="1600" dirty="0"/>
              <a:t>):</a:t>
            </a:r>
          </a:p>
          <a:p>
            <a:pPr marL="0" indent="0">
              <a:buNone/>
            </a:pPr>
            <a:r>
              <a:rPr lang="fr-FR" sz="1600" dirty="0"/>
              <a:t>Chers amis et contacts Ferroviaire, après plus de 35 ans d'activités professionnelles dans différents secteurs, j'ai décidé de mettre mon expérience à disposition en tant que consultant. J'ai passé plus de 14 ans dans le secteur ferroviaire, principalement dans le contexte franco-allemand. </a:t>
            </a:r>
          </a:p>
          <a:p>
            <a:pPr marL="0" indent="0">
              <a:buNone/>
            </a:pPr>
            <a:r>
              <a:rPr lang="fr-FR" sz="1600" dirty="0"/>
              <a:t>J'ai eu l'honneur de travailler directement avec beaucoup d'entre vous et j'ai ainsi pu compléter mon expérience existante avec celle du ferroviaire. </a:t>
            </a:r>
          </a:p>
          <a:p>
            <a:pPr marL="0" indent="0">
              <a:buNone/>
            </a:pPr>
            <a:r>
              <a:rPr lang="fr-FR" sz="1600" dirty="0"/>
              <a:t>Des projets avec Alstom (BT), Siemens, Stadler, CAF pour la SNCF/DB comme par exemple </a:t>
            </a:r>
            <a:r>
              <a:rPr lang="fr-FR" sz="1600" dirty="0" err="1"/>
              <a:t>Régiolis</a:t>
            </a:r>
            <a:r>
              <a:rPr lang="fr-FR" sz="1600" dirty="0"/>
              <a:t>, VAL Rennes, ICE4, BR 423/422/430, </a:t>
            </a:r>
            <a:r>
              <a:rPr lang="fr-FR" sz="1600" dirty="0" err="1"/>
              <a:t>Coradia</a:t>
            </a:r>
            <a:r>
              <a:rPr lang="fr-FR" sz="1600" dirty="0"/>
              <a:t> LINT/Stream, et beaucoup d'autres, m'ont permis d'acquérir une solide connaissance du domaine ferroviaire et de construire un réseau correspondant.  </a:t>
            </a:r>
          </a:p>
          <a:p>
            <a:pPr marL="0" indent="0">
              <a:buNone/>
            </a:pPr>
            <a:r>
              <a:rPr lang="fr-FR" sz="1600" dirty="0"/>
              <a:t>C'est cette expérience que je souhaite aujourd'hui mettre à votre disposition.</a:t>
            </a:r>
          </a:p>
          <a:p>
            <a:pPr marL="0" indent="0">
              <a:buNone/>
            </a:pPr>
            <a:r>
              <a:rPr lang="fr-FR" sz="1600" dirty="0"/>
              <a:t> Pour ceux d'entre vous avec qui j'ai eu moins l'occasion de travailler plus étroitement, mon site internet "www.mgconsult.eu" est à votre disposition et vous permettra d'en savoir un peu plus sur moi et mes prestations. </a:t>
            </a:r>
          </a:p>
          <a:p>
            <a:pPr marL="0" indent="0">
              <a:buNone/>
            </a:pPr>
            <a:r>
              <a:rPr lang="fr-FR" sz="1600" dirty="0"/>
              <a:t>Sinon, n'hésitez pas à me contacter directement via les coordonnées ci-dessous si vous avez besoin de plus d'informations ou si vous avez une demande particulière.</a:t>
            </a:r>
          </a:p>
          <a:p>
            <a:pPr marL="0" indent="0">
              <a:buNone/>
            </a:pPr>
            <a:r>
              <a:rPr lang="fr-FR" sz="1600" dirty="0"/>
              <a:t>Je me réjouis de tout retour d'information et j'espère que nous aurons à nouveau l'occasion de travailler ensemble prochainement.</a:t>
            </a:r>
          </a:p>
          <a:p>
            <a:pPr marL="0" indent="0">
              <a:buNone/>
            </a:pPr>
            <a:r>
              <a:rPr lang="fr-FR" sz="1600" dirty="0"/>
              <a:t>Avec mes meilleures salutations </a:t>
            </a:r>
          </a:p>
          <a:p>
            <a:pPr marL="0" indent="0">
              <a:buNone/>
            </a:pPr>
            <a:r>
              <a:rPr lang="de-DE" sz="1600" dirty="0"/>
              <a:t>Matthias GELLNER</a:t>
            </a:r>
          </a:p>
          <a:p>
            <a:pPr marL="0" indent="0">
              <a:buNone/>
            </a:pPr>
            <a:endParaRPr lang="de-DE" sz="1600" dirty="0"/>
          </a:p>
          <a:p>
            <a:endParaRPr lang="fr-FR" sz="1600" dirty="0"/>
          </a:p>
          <a:p>
            <a:endParaRPr lang="fr-FR" sz="1600" dirty="0"/>
          </a:p>
        </p:txBody>
      </p:sp>
    </p:spTree>
    <p:extLst>
      <p:ext uri="{BB962C8B-B14F-4D97-AF65-F5344CB8AC3E}">
        <p14:creationId xmlns:p14="http://schemas.microsoft.com/office/powerpoint/2010/main" val="3454336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7220AE5-1522-41F6-B87C-E57A2B36CBBB}"/>
              </a:ext>
            </a:extLst>
          </p:cNvPr>
          <p:cNvSpPr>
            <a:spLocks noGrp="1"/>
          </p:cNvSpPr>
          <p:nvPr>
            <p:ph idx="1"/>
          </p:nvPr>
        </p:nvSpPr>
        <p:spPr>
          <a:xfrm>
            <a:off x="273578" y="890992"/>
            <a:ext cx="10309755" cy="5076015"/>
          </a:xfrm>
        </p:spPr>
        <p:txBody>
          <a:bodyPr>
            <a:normAutofit/>
          </a:bodyPr>
          <a:lstStyle/>
          <a:p>
            <a:r>
              <a:rPr lang="de-DE" sz="1600" dirty="0"/>
              <a:t>Nach mehr als 30 Jahren Erfahrungen im Vertrieb und Management, vor allem im deutsch/französischen Kontext und im Eisenbahnsektor, habe ich mich entschieden meine Erfahrungen all den Unternehmen zur Verfügung zu stellen, die Unterstützung im Kulturaustausch zwischen Frankreich und Deutschland benötigen, oder einen anderen Bedarf an meine Kompetenzen haben. Für weitere Informationen und eine direkte Kontaktaufnahme steht ihnen meine Internetseite unter « www.mgconsult.eu » zur Verfügung. </a:t>
            </a:r>
          </a:p>
          <a:p>
            <a:endParaRPr lang="fr-FR" sz="1600" dirty="0"/>
          </a:p>
          <a:p>
            <a:r>
              <a:rPr lang="fr-FR" sz="1600" dirty="0"/>
              <a:t>Après plus de 30 ans d'expérience dans la vente et le management, notamment dans le contexte franco-allemand et dans le secteur ferroviaire, j'ai décidé de mettre mon expérience à la disposition de toutes les entreprises qui ont besoin d'un soutien dans les échanges culturels entre la France et l'Allemagne, ou qui ont un autre besoin de mes compétences. Pour plus d'informations et une prise de contact directe, vous pouvez consulter mon site internet " www.mgconsult.eu ".</a:t>
            </a:r>
          </a:p>
          <a:p>
            <a:endParaRPr lang="fr-FR" sz="1600" dirty="0"/>
          </a:p>
          <a:p>
            <a:r>
              <a:rPr lang="en-US" sz="1600" dirty="0"/>
              <a:t>After more than 30 years of experience in sales and management, especially in the French/German context and in the railway sector, I have decided to make my experience available to all companies that need support in cultural exchanges between France and Germany or have any other need for my skills. For more information and to contact me directly, please visit my website at " www.mgconsult.eu ". </a:t>
            </a:r>
            <a:endParaRPr lang="fr-FR" sz="1600" dirty="0"/>
          </a:p>
        </p:txBody>
      </p:sp>
    </p:spTree>
    <p:extLst>
      <p:ext uri="{BB962C8B-B14F-4D97-AF65-F5344CB8AC3E}">
        <p14:creationId xmlns:p14="http://schemas.microsoft.com/office/powerpoint/2010/main" val="4249949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7220AE5-1522-41F6-B87C-E57A2B36CBBB}"/>
              </a:ext>
            </a:extLst>
          </p:cNvPr>
          <p:cNvSpPr>
            <a:spLocks noGrp="1"/>
          </p:cNvSpPr>
          <p:nvPr>
            <p:ph idx="1"/>
          </p:nvPr>
        </p:nvSpPr>
        <p:spPr>
          <a:xfrm>
            <a:off x="307445" y="806326"/>
            <a:ext cx="10309755" cy="5076015"/>
          </a:xfrm>
        </p:spPr>
        <p:txBody>
          <a:bodyPr>
            <a:normAutofit fontScale="92500" lnSpcReduction="20000"/>
          </a:bodyPr>
          <a:lstStyle/>
          <a:p>
            <a:pPr marL="0" indent="0">
              <a:buNone/>
            </a:pPr>
            <a:r>
              <a:rPr lang="de-DE" sz="1600" dirty="0"/>
              <a:t>Ein paar Informationen über mich:</a:t>
            </a:r>
          </a:p>
          <a:p>
            <a:pPr marL="0" indent="0">
              <a:buNone/>
            </a:pPr>
            <a:endParaRPr lang="de-DE" sz="1600" dirty="0"/>
          </a:p>
          <a:p>
            <a:pPr marL="0" indent="0">
              <a:buNone/>
            </a:pPr>
            <a:r>
              <a:rPr lang="de-DE" sz="1600" dirty="0"/>
              <a:t>Geborener Deutscher aber seit mehr als 25 Jahre in Frankreich lebend, habe ich nach meinem Studium im Maschinenbau und einer ersten Erfahrung in der Arbeitsvorbereitung, den Weg in den Vertrieb eingeschlagen. </a:t>
            </a:r>
          </a:p>
          <a:p>
            <a:pPr marL="0" indent="0">
              <a:buNone/>
            </a:pPr>
            <a:r>
              <a:rPr lang="de-DE" sz="1600" dirty="0"/>
              <a:t>Nach mehr als 6 Jahren Tätigkeit für die deutsche Filiale der französische SERAC Gruppe (Verpackungsindustrie) als Vertriebsingenieur und später als Geschäftsführer, habe ich mich 1996 entschieden nach Frankreich zu wechseln.</a:t>
            </a:r>
          </a:p>
          <a:p>
            <a:pPr marL="0" indent="0">
              <a:buNone/>
            </a:pPr>
            <a:r>
              <a:rPr lang="de-DE" sz="1600" dirty="0"/>
              <a:t>Zwischen 1996 und 2007 habe ich verschiedene Aufgaben als Vertriebsleiter und Filialleiter für deutsche Unternehmen in Frankreich ausgeübt. Anfang 2008 bin ich zur </a:t>
            </a:r>
            <a:r>
              <a:rPr lang="de-DE" sz="1600" dirty="0" err="1"/>
              <a:t>Wabtec</a:t>
            </a:r>
            <a:r>
              <a:rPr lang="de-DE" sz="1600" dirty="0"/>
              <a:t> Gruppe (Faiveley Transport), weltweit größter Zulieferer für die Eisenbahnindustrie, gestoßen. Zuerst als Key Account Manager und ab 2013 als Vertriebsleiter </a:t>
            </a:r>
            <a:r>
              <a:rPr lang="de-DE" sz="1600" dirty="0" err="1"/>
              <a:t>Zugtüren</a:t>
            </a:r>
            <a:r>
              <a:rPr lang="de-DE" sz="1600" dirty="0"/>
              <a:t> Europa/Russland/CIS.</a:t>
            </a:r>
          </a:p>
          <a:p>
            <a:pPr marL="0" indent="0">
              <a:buNone/>
            </a:pPr>
            <a:r>
              <a:rPr lang="de-DE" sz="1600" dirty="0"/>
              <a:t>Nach mehr als 12 Jahren bei der </a:t>
            </a:r>
            <a:r>
              <a:rPr lang="de-DE" sz="1600" dirty="0" err="1"/>
              <a:t>Wabtec</a:t>
            </a:r>
            <a:r>
              <a:rPr lang="de-DE" sz="1600" dirty="0"/>
              <a:t> Gruppe, habe ich 2020 eine neue Herausforderung als Vertriebs- und Marketingleiter bei der </a:t>
            </a:r>
            <a:r>
              <a:rPr lang="de-DE" sz="1600" dirty="0" err="1"/>
              <a:t>Satys</a:t>
            </a:r>
            <a:r>
              <a:rPr lang="de-DE" sz="1600" dirty="0"/>
              <a:t> </a:t>
            </a:r>
            <a:r>
              <a:rPr lang="de-DE" sz="1600" dirty="0" err="1"/>
              <a:t>Interiors</a:t>
            </a:r>
            <a:r>
              <a:rPr lang="de-DE" sz="1600" dirty="0"/>
              <a:t> Railway, spezialisiert im Innenausbau von Zügen, angenommen. </a:t>
            </a:r>
          </a:p>
          <a:p>
            <a:pPr marL="0" indent="0">
              <a:buNone/>
            </a:pPr>
            <a:r>
              <a:rPr lang="de-DE" sz="1600" dirty="0"/>
              <a:t>In den mittlerweile mehr als 30 Jahren Berufstätigkeiten konnte ich weitreichende Erfahrungen in verschiedenen Vertriebs- und Managementpositionen sammeln und dies vorwiegend im deutsch/französischen Kontext. </a:t>
            </a:r>
          </a:p>
          <a:p>
            <a:pPr marL="0" indent="0">
              <a:buNone/>
            </a:pPr>
            <a:r>
              <a:rPr lang="de-DE" sz="1600" dirty="0"/>
              <a:t>Dazu konnte ich aufgrund der mehr als 14 Jahren Erfahrungen im Eisenbahnbereich tiefgreifende Kenntnisse und ein entsprechendes Netzwerk bei den Zugherstellern wie Alstom, Siemens, Stadler etc. sowie den Eisenbahngesellschaften wie die DB, SNCF, SBB, ÖBB aufbauen.   </a:t>
            </a:r>
          </a:p>
          <a:p>
            <a:pPr marL="0" indent="0">
              <a:buNone/>
            </a:pPr>
            <a:endParaRPr lang="de-DE" sz="1600" dirty="0"/>
          </a:p>
        </p:txBody>
      </p:sp>
    </p:spTree>
    <p:extLst>
      <p:ext uri="{BB962C8B-B14F-4D97-AF65-F5344CB8AC3E}">
        <p14:creationId xmlns:p14="http://schemas.microsoft.com/office/powerpoint/2010/main" val="2953963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7220AE5-1522-41F6-B87C-E57A2B36CBBB}"/>
              </a:ext>
            </a:extLst>
          </p:cNvPr>
          <p:cNvSpPr>
            <a:spLocks noGrp="1"/>
          </p:cNvSpPr>
          <p:nvPr>
            <p:ph idx="1"/>
          </p:nvPr>
        </p:nvSpPr>
        <p:spPr>
          <a:xfrm>
            <a:off x="400579" y="628526"/>
            <a:ext cx="10309755" cy="5076015"/>
          </a:xfrm>
        </p:spPr>
        <p:txBody>
          <a:bodyPr>
            <a:normAutofit fontScale="92500" lnSpcReduction="10000"/>
          </a:bodyPr>
          <a:lstStyle/>
          <a:p>
            <a:pPr marL="0" indent="0">
              <a:buNone/>
            </a:pPr>
            <a:r>
              <a:rPr lang="fr-FR" sz="1600" dirty="0"/>
              <a:t>Quelques informations sur ma personne:</a:t>
            </a:r>
          </a:p>
          <a:p>
            <a:pPr marL="0" indent="0">
              <a:buNone/>
            </a:pPr>
            <a:endParaRPr lang="fr-FR" sz="1600" dirty="0"/>
          </a:p>
          <a:p>
            <a:pPr marL="0" indent="0">
              <a:buNone/>
            </a:pPr>
            <a:r>
              <a:rPr lang="fr-FR" sz="1600" dirty="0"/>
              <a:t>Ingénieur en génie mécanique de formation, allemand de naissance mais vivant en France depuis plus de 25 ans je me suis orienté, après une première expérience aux méthodes, vers la vente de biens d’équipements. </a:t>
            </a:r>
          </a:p>
          <a:p>
            <a:pPr marL="0" indent="0">
              <a:buNone/>
            </a:pPr>
            <a:r>
              <a:rPr lang="fr-FR" sz="1600" dirty="0"/>
              <a:t>Après avoir travaillé plus de 6 ans pour la filiale allemande du groupe français SERAC (industrie de l'emballage) en tant qu'ingénieur commercial puis Gérant de la filiale allemande, j'ai décidé de m'installer en France.</a:t>
            </a:r>
          </a:p>
          <a:p>
            <a:pPr marL="0" indent="0">
              <a:buNone/>
            </a:pPr>
            <a:r>
              <a:rPr lang="fr-FR" sz="1600" dirty="0"/>
              <a:t>Entre 1996 et 2007, j'ai exercé différentes fonctions de Directeur Commercial et de Directeur de Filiale pour des entreprises allemandes en France. </a:t>
            </a:r>
          </a:p>
          <a:p>
            <a:pPr marL="0" indent="0">
              <a:buNone/>
            </a:pPr>
            <a:r>
              <a:rPr lang="fr-FR" sz="1600" dirty="0"/>
              <a:t>Début 2008, j'ai rejoint le groupe </a:t>
            </a:r>
            <a:r>
              <a:rPr lang="fr-FR" sz="1600" dirty="0" err="1"/>
              <a:t>Wabtec</a:t>
            </a:r>
            <a:r>
              <a:rPr lang="fr-FR" sz="1600" dirty="0"/>
              <a:t> (Faiveley Transport), premier fournisseur mondial de l'industrie ferroviaire. D'abord en tant que Key </a:t>
            </a:r>
            <a:r>
              <a:rPr lang="fr-FR" sz="1600" dirty="0" err="1"/>
              <a:t>Account</a:t>
            </a:r>
            <a:r>
              <a:rPr lang="fr-FR" sz="1600" dirty="0"/>
              <a:t> Manager, puis, à partir de 2013, en tant que Head of Sales Europe/Russie/CIS pour les portes de train.</a:t>
            </a:r>
          </a:p>
          <a:p>
            <a:pPr marL="0" indent="0">
              <a:buNone/>
            </a:pPr>
            <a:r>
              <a:rPr lang="fr-FR" sz="1600" dirty="0"/>
              <a:t>Après plus de 12 ans au sein du groupe </a:t>
            </a:r>
            <a:r>
              <a:rPr lang="fr-FR" sz="1600" dirty="0" err="1"/>
              <a:t>Wabtec</a:t>
            </a:r>
            <a:r>
              <a:rPr lang="fr-FR" sz="1600" dirty="0"/>
              <a:t>, j'ai accepté en 2020 un nouveau défi en tant que Directeur Commercial et Marketing chez </a:t>
            </a:r>
            <a:r>
              <a:rPr lang="fr-FR" sz="1600" dirty="0" err="1"/>
              <a:t>Satys</a:t>
            </a:r>
            <a:r>
              <a:rPr lang="fr-FR" sz="1600" dirty="0"/>
              <a:t> </a:t>
            </a:r>
            <a:r>
              <a:rPr lang="fr-FR" sz="1600" dirty="0" err="1"/>
              <a:t>Interiors</a:t>
            </a:r>
            <a:r>
              <a:rPr lang="fr-FR" sz="1600" dirty="0"/>
              <a:t> Railway, spécialisé dans l'aménagement intérieur des trains. </a:t>
            </a:r>
          </a:p>
          <a:p>
            <a:pPr marL="0" indent="0">
              <a:buNone/>
            </a:pPr>
            <a:r>
              <a:rPr lang="fr-FR" sz="1600" dirty="0"/>
              <a:t>En plus de 30 ans d'activité professionnelle, j'ai pu acquérir une grande expérience dans différents postes de vente et de management, principalement dans un contexte franco-allemand. </a:t>
            </a:r>
          </a:p>
          <a:p>
            <a:pPr marL="0" indent="0">
              <a:buNone/>
            </a:pPr>
            <a:r>
              <a:rPr lang="fr-FR" sz="1600" dirty="0"/>
              <a:t>En outre, plus de 14 ans d'expérience dans le secteur ferroviaire m'ont permis de développer des connaissances approfondies et un réseau correspondant chez les fabricants de trains tels qu'Alstom, Siemens, Stadler, etc. ainsi que chez les compagnies ferroviaires telles que la DB, la SNCF, les CFF et les ÖBB.   </a:t>
            </a:r>
            <a:endParaRPr lang="de-DE" sz="1600" dirty="0"/>
          </a:p>
        </p:txBody>
      </p:sp>
    </p:spTree>
    <p:extLst>
      <p:ext uri="{BB962C8B-B14F-4D97-AF65-F5344CB8AC3E}">
        <p14:creationId xmlns:p14="http://schemas.microsoft.com/office/powerpoint/2010/main" val="2728027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9559F60-4CE1-4E2F-86EA-1B60679F1F4A}"/>
              </a:ext>
            </a:extLst>
          </p:cNvPr>
          <p:cNvSpPr>
            <a:spLocks noGrp="1"/>
          </p:cNvSpPr>
          <p:nvPr>
            <p:ph type="title"/>
          </p:nvPr>
        </p:nvSpPr>
        <p:spPr>
          <a:xfrm>
            <a:off x="5613271" y="756233"/>
            <a:ext cx="3700062" cy="1143000"/>
          </a:xfrm>
        </p:spPr>
        <p:txBody>
          <a:bodyPr rtlCol="0">
            <a:normAutofit/>
          </a:bodyPr>
          <a:lstStyle/>
          <a:p>
            <a:r>
              <a:rPr lang="fr-FR" dirty="0"/>
              <a:t>Prestations</a:t>
            </a:r>
            <a:br>
              <a:rPr lang="fr-FR" dirty="0"/>
            </a:br>
            <a:endParaRPr lang="fr-FR" sz="2200" dirty="0"/>
          </a:p>
        </p:txBody>
      </p:sp>
      <p:sp>
        <p:nvSpPr>
          <p:cNvPr id="3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3" name="Imag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2403" r="16119"/>
          <a:stretch/>
        </p:blipFill>
        <p:spPr>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33" name="Rectangle 32">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Espace réservé du contenu 2">
            <a:extLst>
              <a:ext uri="{FF2B5EF4-FFF2-40B4-BE49-F238E27FC236}">
                <a16:creationId xmlns:a16="http://schemas.microsoft.com/office/drawing/2014/main" id="{F260476B-CCA6-412B-A9C5-399C34AE6F05}"/>
              </a:ext>
            </a:extLst>
          </p:cNvPr>
          <p:cNvSpPr>
            <a:spLocks noGrp="1"/>
          </p:cNvSpPr>
          <p:nvPr>
            <p:ph idx="1"/>
          </p:nvPr>
        </p:nvSpPr>
        <p:spPr>
          <a:xfrm>
            <a:off x="5043138" y="2232152"/>
            <a:ext cx="7100626" cy="2951835"/>
          </a:xfrm>
        </p:spPr>
        <p:txBody>
          <a:bodyPr rtlCol="0">
            <a:normAutofit fontScale="85000" lnSpcReduction="10000"/>
          </a:bodyPr>
          <a:lstStyle/>
          <a:p>
            <a:pPr marL="379800">
              <a:lnSpc>
                <a:spcPct val="150000"/>
              </a:lnSpc>
              <a:buFontTx/>
              <a:buChar char="-"/>
            </a:pPr>
            <a:r>
              <a:rPr lang="fr-FR" dirty="0"/>
              <a:t>Médiateur d’affaire, facilitateur des relations franco/allemand</a:t>
            </a:r>
          </a:p>
          <a:p>
            <a:pPr marL="379800" lvl="0" rtl="0">
              <a:lnSpc>
                <a:spcPct val="150000"/>
              </a:lnSpc>
              <a:buFontTx/>
              <a:buChar char="-"/>
            </a:pPr>
            <a:r>
              <a:rPr lang="fr-FR" dirty="0"/>
              <a:t>Support projets ferroviaire</a:t>
            </a:r>
          </a:p>
          <a:p>
            <a:pPr marL="379800">
              <a:lnSpc>
                <a:spcPct val="150000"/>
              </a:lnSpc>
              <a:buFontTx/>
              <a:buChar char="-"/>
            </a:pPr>
            <a:r>
              <a:rPr lang="fr-FR" dirty="0"/>
              <a:t>Approche grands comptes ferroviaire</a:t>
            </a:r>
          </a:p>
          <a:p>
            <a:pPr marL="379800" lvl="0" rtl="0">
              <a:lnSpc>
                <a:spcPct val="150000"/>
              </a:lnSpc>
              <a:buFontTx/>
              <a:buChar char="-"/>
            </a:pPr>
            <a:r>
              <a:rPr lang="fr-FR" dirty="0"/>
              <a:t>Support commercial/affaires franco/allemand</a:t>
            </a:r>
          </a:p>
          <a:p>
            <a:pPr marL="379800" lvl="0" rtl="0">
              <a:lnSpc>
                <a:spcPct val="150000"/>
              </a:lnSpc>
              <a:buFontTx/>
              <a:buChar char="-"/>
            </a:pPr>
            <a:r>
              <a:rPr lang="fr-FR" dirty="0"/>
              <a:t>Management intérim dans le contexte franco/allemand</a:t>
            </a:r>
          </a:p>
          <a:p>
            <a:pPr rtl="0"/>
            <a:endParaRPr lang="fr-FR" dirty="0"/>
          </a:p>
        </p:txBody>
      </p:sp>
    </p:spTree>
    <p:extLst>
      <p:ext uri="{BB962C8B-B14F-4D97-AF65-F5344CB8AC3E}">
        <p14:creationId xmlns:p14="http://schemas.microsoft.com/office/powerpoint/2010/main" val="3220235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9559F60-4CE1-4E2F-86EA-1B60679F1F4A}"/>
              </a:ext>
            </a:extLst>
          </p:cNvPr>
          <p:cNvSpPr>
            <a:spLocks noGrp="1"/>
          </p:cNvSpPr>
          <p:nvPr>
            <p:ph type="title"/>
          </p:nvPr>
        </p:nvSpPr>
        <p:spPr>
          <a:xfrm>
            <a:off x="329547" y="629266"/>
            <a:ext cx="6899207" cy="1622321"/>
          </a:xfrm>
        </p:spPr>
        <p:txBody>
          <a:bodyPr rtlCol="0">
            <a:normAutofit/>
          </a:bodyPr>
          <a:lstStyle/>
          <a:p>
            <a:pPr algn="ctr"/>
            <a:r>
              <a:rPr lang="fr-FR" sz="3200" dirty="0">
                <a:solidFill>
                  <a:srgbClr val="EBEBEB"/>
                </a:solidFill>
              </a:rPr>
              <a:t>Médiateur d’affaires, Facilitateur des relations franco/allemand</a:t>
            </a:r>
          </a:p>
        </p:txBody>
      </p:sp>
      <p:sp>
        <p:nvSpPr>
          <p:cNvPr id="24" name="Espace réservé du contenu 2">
            <a:extLst>
              <a:ext uri="{FF2B5EF4-FFF2-40B4-BE49-F238E27FC236}">
                <a16:creationId xmlns:a16="http://schemas.microsoft.com/office/drawing/2014/main" id="{F260476B-CCA6-412B-A9C5-399C34AE6F05}"/>
              </a:ext>
            </a:extLst>
          </p:cNvPr>
          <p:cNvSpPr>
            <a:spLocks noGrp="1"/>
          </p:cNvSpPr>
          <p:nvPr>
            <p:ph idx="1"/>
          </p:nvPr>
        </p:nvSpPr>
        <p:spPr>
          <a:xfrm>
            <a:off x="329548" y="2443315"/>
            <a:ext cx="6899207" cy="3785419"/>
          </a:xfrm>
        </p:spPr>
        <p:txBody>
          <a:bodyPr rtlCol="0">
            <a:normAutofit/>
          </a:bodyPr>
          <a:lstStyle/>
          <a:p>
            <a:pPr marL="379800" lvl="0" rtl="0">
              <a:buFontTx/>
              <a:buChar char="-"/>
            </a:pPr>
            <a:r>
              <a:rPr lang="fr-FR" dirty="0">
                <a:solidFill>
                  <a:srgbClr val="FFFFFF"/>
                </a:solidFill>
              </a:rPr>
              <a:t>Support dans la résolution des litiges</a:t>
            </a:r>
          </a:p>
          <a:p>
            <a:pPr marL="379800" lvl="0" rtl="0">
              <a:buFontTx/>
              <a:buChar char="-"/>
            </a:pPr>
            <a:r>
              <a:rPr lang="fr-FR" dirty="0">
                <a:solidFill>
                  <a:srgbClr val="FFFFFF"/>
                </a:solidFill>
              </a:rPr>
              <a:t>Médiation relations clients / fournisseurs</a:t>
            </a:r>
          </a:p>
          <a:p>
            <a:pPr marL="379800" lvl="0" rtl="0">
              <a:buFontTx/>
              <a:buChar char="-"/>
            </a:pPr>
            <a:r>
              <a:rPr lang="fr-FR" dirty="0">
                <a:solidFill>
                  <a:srgbClr val="FFFFFF"/>
                </a:solidFill>
              </a:rPr>
              <a:t>Intermédiaire relations culturelles franco/allemand</a:t>
            </a:r>
          </a:p>
          <a:p>
            <a:pPr marL="36900" lvl="0" indent="0" rtl="0">
              <a:buNone/>
            </a:pPr>
            <a:endParaRPr lang="fr-FR" dirty="0">
              <a:solidFill>
                <a:srgbClr val="FFFFFF"/>
              </a:solidFill>
            </a:endParaRPr>
          </a:p>
          <a:p>
            <a:pPr marL="36900" lvl="0" indent="0" rtl="0">
              <a:buNone/>
            </a:pPr>
            <a:r>
              <a:rPr lang="fr-FR" sz="1400" dirty="0">
                <a:solidFill>
                  <a:srgbClr val="FFFFFF"/>
                </a:solidFill>
              </a:rPr>
              <a:t>Vous avez un litige avec un partenaire, un client, un fournisseur allemand et vous n’arrivez plus à communiquer pour trouver une solutions ?, nous sommes la pour vous accompagner et de nouer le dialogue.</a:t>
            </a:r>
          </a:p>
          <a:p>
            <a:pPr marL="36900" lvl="0" indent="0" rtl="0">
              <a:buNone/>
            </a:pPr>
            <a:r>
              <a:rPr lang="fr-FR" sz="1400" dirty="0">
                <a:solidFill>
                  <a:srgbClr val="FFFFFF"/>
                </a:solidFill>
              </a:rPr>
              <a:t>Vous avez des relations avec un partenaire allemand, mais vous avez du mal à communiquer avec lui, nous sommes la pour vous supporter dans vos relations interculturelles. </a:t>
            </a:r>
          </a:p>
        </p:txBody>
      </p:sp>
      <p:sp>
        <p:nvSpPr>
          <p:cNvPr id="3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3" name="Imag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2484" r="16200"/>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2713440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559F60-4CE1-4E2F-86EA-1B60679F1F4A}"/>
              </a:ext>
            </a:extLst>
          </p:cNvPr>
          <p:cNvSpPr>
            <a:spLocks noGrp="1"/>
          </p:cNvSpPr>
          <p:nvPr>
            <p:ph type="title"/>
          </p:nvPr>
        </p:nvSpPr>
        <p:spPr>
          <a:xfrm>
            <a:off x="498036" y="696999"/>
            <a:ext cx="6579825" cy="928601"/>
          </a:xfrm>
        </p:spPr>
        <p:txBody>
          <a:bodyPr rtlCol="0">
            <a:normAutofit/>
          </a:bodyPr>
          <a:lstStyle/>
          <a:p>
            <a:r>
              <a:rPr lang="fr-FR" sz="3600" dirty="0">
                <a:solidFill>
                  <a:srgbClr val="EBEBEB"/>
                </a:solidFill>
              </a:rPr>
              <a:t>Support projets ferroviaires</a:t>
            </a:r>
          </a:p>
        </p:txBody>
      </p:sp>
      <p:sp>
        <p:nvSpPr>
          <p:cNvPr id="24" name="Espace réservé du contenu 2">
            <a:extLst>
              <a:ext uri="{FF2B5EF4-FFF2-40B4-BE49-F238E27FC236}">
                <a16:creationId xmlns:a16="http://schemas.microsoft.com/office/drawing/2014/main" id="{F260476B-CCA6-412B-A9C5-399C34AE6F05}"/>
              </a:ext>
            </a:extLst>
          </p:cNvPr>
          <p:cNvSpPr>
            <a:spLocks noGrp="1"/>
          </p:cNvSpPr>
          <p:nvPr>
            <p:ph idx="1"/>
          </p:nvPr>
        </p:nvSpPr>
        <p:spPr>
          <a:xfrm>
            <a:off x="109181" y="2248285"/>
            <a:ext cx="7357533" cy="3785419"/>
          </a:xfrm>
        </p:spPr>
        <p:txBody>
          <a:bodyPr rtlCol="0">
            <a:normAutofit/>
          </a:bodyPr>
          <a:lstStyle/>
          <a:p>
            <a:pPr marL="379800" lvl="0" rtl="0">
              <a:buFontTx/>
              <a:buChar char="-"/>
            </a:pPr>
            <a:r>
              <a:rPr lang="fr-FR" sz="1800" dirty="0">
                <a:solidFill>
                  <a:srgbClr val="FFFFFF"/>
                </a:solidFill>
              </a:rPr>
              <a:t>Epauler le Chef de projet dans la relation client/fournisseur</a:t>
            </a:r>
          </a:p>
          <a:p>
            <a:pPr marL="379800" lvl="0" rtl="0">
              <a:buFontTx/>
              <a:buChar char="-"/>
            </a:pPr>
            <a:r>
              <a:rPr lang="fr-FR" sz="1800" dirty="0">
                <a:solidFill>
                  <a:srgbClr val="FFFFFF"/>
                </a:solidFill>
              </a:rPr>
              <a:t>Support commercial du projet</a:t>
            </a:r>
          </a:p>
          <a:p>
            <a:pPr marL="379800" lvl="0" rtl="0">
              <a:buFontTx/>
              <a:buChar char="-"/>
            </a:pPr>
            <a:r>
              <a:rPr lang="fr-FR" sz="1800" dirty="0">
                <a:solidFill>
                  <a:srgbClr val="FFFFFF"/>
                </a:solidFill>
              </a:rPr>
              <a:t>Gestion des relations interculturel</a:t>
            </a:r>
          </a:p>
          <a:p>
            <a:pPr marL="36900" lvl="0" indent="0" rtl="0">
              <a:buNone/>
            </a:pPr>
            <a:endParaRPr lang="fr-FR" dirty="0">
              <a:solidFill>
                <a:srgbClr val="FFFFFF"/>
              </a:solidFill>
            </a:endParaRPr>
          </a:p>
          <a:p>
            <a:pPr marL="36900" lvl="0" indent="0" rtl="0">
              <a:buNone/>
            </a:pPr>
            <a:r>
              <a:rPr lang="fr-FR" sz="1400" dirty="0">
                <a:solidFill>
                  <a:srgbClr val="FFFFFF"/>
                </a:solidFill>
              </a:rPr>
              <a:t>Vous avez besoin d’un soutien pour un projet avec un/des client(s)/fournisseur(s) allemand(s) pour assurer la communication interculturel et supporter le Chef de projet dans la compréhension du comportement/approche d’un client/fournisseur germanophone ?, n’hésitez pas de nous contacter.</a:t>
            </a:r>
          </a:p>
          <a:p>
            <a:pPr marL="36900" lvl="0" indent="0" rtl="0">
              <a:buNone/>
            </a:pPr>
            <a:r>
              <a:rPr lang="fr-FR" sz="1400" dirty="0">
                <a:solidFill>
                  <a:srgbClr val="FFFFFF"/>
                </a:solidFill>
              </a:rPr>
              <a:t>Lors des visites des clients/fournisseurs germanophones, vous avec besoin d’un support pour dialoguer et trouver des solutions à des problématiques liés avec un projet ?, nous sommes à votre disposition pour étudier votre besoin. </a:t>
            </a:r>
          </a:p>
        </p:txBody>
      </p:sp>
      <p:pic>
        <p:nvPicPr>
          <p:cNvPr id="3" name="Imag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2484" r="16200"/>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pic>
        <p:nvPicPr>
          <p:cNvPr id="7" name="Image 6">
            <a:extLst>
              <a:ext uri="{FF2B5EF4-FFF2-40B4-BE49-F238E27FC236}">
                <a16:creationId xmlns:a16="http://schemas.microsoft.com/office/drawing/2014/main" id="{A0995CA8-226F-473F-81A5-8AE1693165E0}"/>
              </a:ext>
            </a:extLst>
          </p:cNvPr>
          <p:cNvPicPr>
            <a:picLocks noChangeAspect="1"/>
          </p:cNvPicPr>
          <p:nvPr/>
        </p:nvPicPr>
        <p:blipFill>
          <a:blip r:embed="rId4"/>
          <a:stretch>
            <a:fillRect/>
          </a:stretch>
        </p:blipFill>
        <p:spPr>
          <a:xfrm>
            <a:off x="8790246" y="573848"/>
            <a:ext cx="2348807" cy="2273559"/>
          </a:xfrm>
          <a:prstGeom prst="rect">
            <a:avLst/>
          </a:prstGeom>
        </p:spPr>
      </p:pic>
      <p:sp>
        <p:nvSpPr>
          <p:cNvPr id="6" name="Titre 1">
            <a:extLst>
              <a:ext uri="{FF2B5EF4-FFF2-40B4-BE49-F238E27FC236}">
                <a16:creationId xmlns:a16="http://schemas.microsoft.com/office/drawing/2014/main" id="{3E7C5E40-6E26-4FAD-8D18-D53F41277BFF}"/>
              </a:ext>
            </a:extLst>
          </p:cNvPr>
          <p:cNvSpPr txBox="1">
            <a:spLocks/>
          </p:cNvSpPr>
          <p:nvPr/>
        </p:nvSpPr>
        <p:spPr>
          <a:xfrm>
            <a:off x="8695675" y="2954867"/>
            <a:ext cx="2590391" cy="584199"/>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400" b="1" dirty="0">
                <a:solidFill>
                  <a:schemeClr val="bg1"/>
                </a:solidFill>
              </a:rPr>
              <a:t>MG Consulting</a:t>
            </a:r>
          </a:p>
        </p:txBody>
      </p:sp>
      <p:sp>
        <p:nvSpPr>
          <p:cNvPr id="8" name="ZoneTexte 7">
            <a:extLst>
              <a:ext uri="{FF2B5EF4-FFF2-40B4-BE49-F238E27FC236}">
                <a16:creationId xmlns:a16="http://schemas.microsoft.com/office/drawing/2014/main" id="{42A6DB6A-0778-4989-9E86-9A6FA291CCB5}"/>
              </a:ext>
            </a:extLst>
          </p:cNvPr>
          <p:cNvSpPr txBox="1"/>
          <p:nvPr/>
        </p:nvSpPr>
        <p:spPr>
          <a:xfrm>
            <a:off x="7865533" y="4784365"/>
            <a:ext cx="4207933" cy="923330"/>
          </a:xfrm>
          <a:prstGeom prst="rect">
            <a:avLst/>
          </a:prstGeom>
          <a:noFill/>
        </p:spPr>
        <p:txBody>
          <a:bodyPr wrap="square" rtlCol="0">
            <a:spAutoFit/>
          </a:bodyPr>
          <a:lstStyle/>
          <a:p>
            <a:r>
              <a:rPr lang="fr-FR" b="1" dirty="0">
                <a:solidFill>
                  <a:schemeClr val="accent5">
                    <a:lumMod val="50000"/>
                  </a:schemeClr>
                </a:solidFill>
              </a:rPr>
              <a:t>« Une idée ne vaut rien si elle n’est pas mise en ouvre »</a:t>
            </a:r>
          </a:p>
          <a:p>
            <a:r>
              <a:rPr lang="fr-FR" sz="1600" dirty="0">
                <a:solidFill>
                  <a:schemeClr val="accent5">
                    <a:lumMod val="50000"/>
                  </a:schemeClr>
                </a:solidFill>
              </a:rPr>
              <a:t>(Thomas Edison)</a:t>
            </a:r>
          </a:p>
        </p:txBody>
      </p:sp>
    </p:spTree>
    <p:extLst>
      <p:ext uri="{BB962C8B-B14F-4D97-AF65-F5344CB8AC3E}">
        <p14:creationId xmlns:p14="http://schemas.microsoft.com/office/powerpoint/2010/main" val="129310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559F60-4CE1-4E2F-86EA-1B60679F1F4A}"/>
              </a:ext>
            </a:extLst>
          </p:cNvPr>
          <p:cNvSpPr>
            <a:spLocks noGrp="1"/>
          </p:cNvSpPr>
          <p:nvPr>
            <p:ph type="title"/>
          </p:nvPr>
        </p:nvSpPr>
        <p:spPr>
          <a:xfrm>
            <a:off x="859240" y="616182"/>
            <a:ext cx="5731933" cy="1077151"/>
          </a:xfrm>
        </p:spPr>
        <p:txBody>
          <a:bodyPr rtlCol="0">
            <a:noAutofit/>
          </a:bodyPr>
          <a:lstStyle/>
          <a:p>
            <a:pPr algn="ctr"/>
            <a:r>
              <a:rPr lang="fr-FR" sz="3200" dirty="0">
                <a:solidFill>
                  <a:srgbClr val="EBEBEB"/>
                </a:solidFill>
              </a:rPr>
              <a:t>Approche grands comptes ferroviaires</a:t>
            </a:r>
          </a:p>
        </p:txBody>
      </p:sp>
      <p:sp>
        <p:nvSpPr>
          <p:cNvPr id="24" name="Espace réservé du contenu 2">
            <a:extLst>
              <a:ext uri="{FF2B5EF4-FFF2-40B4-BE49-F238E27FC236}">
                <a16:creationId xmlns:a16="http://schemas.microsoft.com/office/drawing/2014/main" id="{F260476B-CCA6-412B-A9C5-399C34AE6F05}"/>
              </a:ext>
            </a:extLst>
          </p:cNvPr>
          <p:cNvSpPr>
            <a:spLocks noGrp="1"/>
          </p:cNvSpPr>
          <p:nvPr>
            <p:ph idx="1"/>
          </p:nvPr>
        </p:nvSpPr>
        <p:spPr>
          <a:xfrm>
            <a:off x="346722" y="2087418"/>
            <a:ext cx="6579825" cy="3785419"/>
          </a:xfrm>
        </p:spPr>
        <p:txBody>
          <a:bodyPr rtlCol="0">
            <a:normAutofit lnSpcReduction="10000"/>
          </a:bodyPr>
          <a:lstStyle/>
          <a:p>
            <a:pPr marL="379800" lvl="0" rtl="0">
              <a:buFontTx/>
              <a:buChar char="-"/>
            </a:pPr>
            <a:r>
              <a:rPr lang="fr-FR" dirty="0">
                <a:solidFill>
                  <a:srgbClr val="FFFFFF"/>
                </a:solidFill>
              </a:rPr>
              <a:t>Trouver des bons contacts et faire du lobbying</a:t>
            </a:r>
          </a:p>
          <a:p>
            <a:pPr marL="379800" lvl="0" rtl="0">
              <a:buFontTx/>
              <a:buChar char="-"/>
            </a:pPr>
            <a:r>
              <a:rPr lang="fr-FR" dirty="0">
                <a:solidFill>
                  <a:srgbClr val="FFFFFF"/>
                </a:solidFill>
              </a:rPr>
              <a:t>Préparer une approche commercial/marketing</a:t>
            </a:r>
          </a:p>
          <a:p>
            <a:pPr marL="379800" lvl="0" rtl="0">
              <a:buFontTx/>
              <a:buChar char="-"/>
            </a:pPr>
            <a:r>
              <a:rPr lang="fr-FR" dirty="0">
                <a:solidFill>
                  <a:srgbClr val="FFFFFF"/>
                </a:solidFill>
              </a:rPr>
              <a:t>Suivi des demandes et contacts  </a:t>
            </a:r>
          </a:p>
          <a:p>
            <a:pPr marL="36900" lvl="0" indent="0" rtl="0">
              <a:buNone/>
            </a:pPr>
            <a:endParaRPr lang="fr-FR" sz="1000" dirty="0">
              <a:solidFill>
                <a:srgbClr val="FFFFFF"/>
              </a:solidFill>
            </a:endParaRPr>
          </a:p>
          <a:p>
            <a:pPr marL="36900" lvl="0" indent="0" rtl="0">
              <a:buNone/>
            </a:pPr>
            <a:r>
              <a:rPr lang="fr-FR" sz="1400" dirty="0">
                <a:solidFill>
                  <a:srgbClr val="FFFFFF"/>
                </a:solidFill>
              </a:rPr>
              <a:t>Vous voulez approcher un grand compte ferroviaire allemand comme Siemens, Stadler, Alstom, DB, SBB etc., mais vous ne savez pas comment se prendre. Nous mettons à votre disposition notre cahier d’adresses, cherchons les bons interlocuteurs et approchons les.</a:t>
            </a:r>
          </a:p>
          <a:p>
            <a:pPr marL="36900" lvl="0" indent="0" rtl="0">
              <a:buNone/>
            </a:pPr>
            <a:r>
              <a:rPr lang="fr-FR" sz="1400" dirty="0">
                <a:solidFill>
                  <a:srgbClr val="FFFFFF"/>
                </a:solidFill>
              </a:rPr>
              <a:t>Votre produits/prestations trouve un écho positive, nous assurerons le suivi des premiers approches et mettons en place une structure correspondant chez vous. </a:t>
            </a:r>
          </a:p>
          <a:p>
            <a:pPr marL="36900" lvl="0" indent="0" rtl="0">
              <a:buNone/>
            </a:pPr>
            <a:r>
              <a:rPr lang="fr-FR" sz="1400" dirty="0">
                <a:solidFill>
                  <a:srgbClr val="FFFFFF"/>
                </a:solidFill>
              </a:rPr>
              <a:t>Vous avez un autre besoin dans le cadre ferroviaire ?, nous étudions votre besoin et proposons notre aide en fonction de nos compétences.</a:t>
            </a:r>
          </a:p>
        </p:txBody>
      </p:sp>
      <p:pic>
        <p:nvPicPr>
          <p:cNvPr id="3" name="Imag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2484" r="16200"/>
          <a:stretch/>
        </p:blipFill>
        <p:spPr>
          <a:xfrm>
            <a:off x="7228755" y="0"/>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pic>
        <p:nvPicPr>
          <p:cNvPr id="7" name="Image 6">
            <a:extLst>
              <a:ext uri="{FF2B5EF4-FFF2-40B4-BE49-F238E27FC236}">
                <a16:creationId xmlns:a16="http://schemas.microsoft.com/office/drawing/2014/main" id="{A0995CA8-226F-473F-81A5-8AE1693165E0}"/>
              </a:ext>
            </a:extLst>
          </p:cNvPr>
          <p:cNvPicPr>
            <a:picLocks noChangeAspect="1"/>
          </p:cNvPicPr>
          <p:nvPr/>
        </p:nvPicPr>
        <p:blipFill>
          <a:blip r:embed="rId4"/>
          <a:stretch>
            <a:fillRect/>
          </a:stretch>
        </p:blipFill>
        <p:spPr>
          <a:xfrm>
            <a:off x="8300719" y="1407826"/>
            <a:ext cx="933480" cy="903574"/>
          </a:xfrm>
          <a:prstGeom prst="rect">
            <a:avLst/>
          </a:prstGeom>
        </p:spPr>
      </p:pic>
      <p:sp>
        <p:nvSpPr>
          <p:cNvPr id="6" name="Titre 1">
            <a:extLst>
              <a:ext uri="{FF2B5EF4-FFF2-40B4-BE49-F238E27FC236}">
                <a16:creationId xmlns:a16="http://schemas.microsoft.com/office/drawing/2014/main" id="{68B46995-C075-4324-A595-795062344DAC}"/>
              </a:ext>
            </a:extLst>
          </p:cNvPr>
          <p:cNvSpPr txBox="1">
            <a:spLocks/>
          </p:cNvSpPr>
          <p:nvPr/>
        </p:nvSpPr>
        <p:spPr>
          <a:xfrm>
            <a:off x="9257712" y="1611970"/>
            <a:ext cx="2815754" cy="584199"/>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400" dirty="0">
                <a:solidFill>
                  <a:schemeClr val="bg1"/>
                </a:solidFill>
                <a:latin typeface="Copperplate Gothic Light" panose="020E0507020206020404" pitchFamily="34" charset="0"/>
              </a:rPr>
              <a:t>MG Consulting</a:t>
            </a:r>
          </a:p>
        </p:txBody>
      </p:sp>
      <p:sp>
        <p:nvSpPr>
          <p:cNvPr id="4" name="ZoneTexte 3">
            <a:extLst>
              <a:ext uri="{FF2B5EF4-FFF2-40B4-BE49-F238E27FC236}">
                <a16:creationId xmlns:a16="http://schemas.microsoft.com/office/drawing/2014/main" id="{35883DA0-3499-47DA-9C42-0F2ECD605D17}"/>
              </a:ext>
            </a:extLst>
          </p:cNvPr>
          <p:cNvSpPr txBox="1"/>
          <p:nvPr/>
        </p:nvSpPr>
        <p:spPr>
          <a:xfrm>
            <a:off x="7865533" y="2795896"/>
            <a:ext cx="4207933" cy="923330"/>
          </a:xfrm>
          <a:prstGeom prst="rect">
            <a:avLst/>
          </a:prstGeom>
          <a:noFill/>
        </p:spPr>
        <p:txBody>
          <a:bodyPr wrap="square" rtlCol="0">
            <a:spAutoFit/>
          </a:bodyPr>
          <a:lstStyle/>
          <a:p>
            <a:r>
              <a:rPr lang="fr-FR" b="1" dirty="0">
                <a:solidFill>
                  <a:schemeClr val="accent5">
                    <a:lumMod val="50000"/>
                  </a:schemeClr>
                </a:solidFill>
              </a:rPr>
              <a:t>« Une idée ne faut rien si elle n’est pas mise en œuvre »</a:t>
            </a:r>
          </a:p>
          <a:p>
            <a:r>
              <a:rPr lang="fr-FR" sz="1600" dirty="0">
                <a:solidFill>
                  <a:schemeClr val="accent5">
                    <a:lumMod val="50000"/>
                  </a:schemeClr>
                </a:solidFill>
              </a:rPr>
              <a:t>(Thomas Edison)</a:t>
            </a:r>
          </a:p>
        </p:txBody>
      </p:sp>
    </p:spTree>
    <p:extLst>
      <p:ext uri="{BB962C8B-B14F-4D97-AF65-F5344CB8AC3E}">
        <p14:creationId xmlns:p14="http://schemas.microsoft.com/office/powerpoint/2010/main" val="265548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559F60-4CE1-4E2F-86EA-1B60679F1F4A}"/>
              </a:ext>
            </a:extLst>
          </p:cNvPr>
          <p:cNvSpPr>
            <a:spLocks noGrp="1"/>
          </p:cNvSpPr>
          <p:nvPr>
            <p:ph type="title"/>
          </p:nvPr>
        </p:nvSpPr>
        <p:spPr>
          <a:xfrm>
            <a:off x="444373" y="573848"/>
            <a:ext cx="6248400" cy="1622321"/>
          </a:xfrm>
        </p:spPr>
        <p:txBody>
          <a:bodyPr rtlCol="0">
            <a:normAutofit/>
          </a:bodyPr>
          <a:lstStyle/>
          <a:p>
            <a:pPr algn="ctr"/>
            <a:r>
              <a:rPr lang="fr-FR" sz="3200" dirty="0">
                <a:solidFill>
                  <a:srgbClr val="EBEBEB"/>
                </a:solidFill>
              </a:rPr>
              <a:t>Support commercial / affaires franco allemand</a:t>
            </a:r>
          </a:p>
        </p:txBody>
      </p:sp>
      <p:sp>
        <p:nvSpPr>
          <p:cNvPr id="24" name="Espace réservé du contenu 2">
            <a:extLst>
              <a:ext uri="{FF2B5EF4-FFF2-40B4-BE49-F238E27FC236}">
                <a16:creationId xmlns:a16="http://schemas.microsoft.com/office/drawing/2014/main" id="{F260476B-CCA6-412B-A9C5-399C34AE6F05}"/>
              </a:ext>
            </a:extLst>
          </p:cNvPr>
          <p:cNvSpPr>
            <a:spLocks noGrp="1"/>
          </p:cNvSpPr>
          <p:nvPr>
            <p:ph idx="1"/>
          </p:nvPr>
        </p:nvSpPr>
        <p:spPr>
          <a:xfrm>
            <a:off x="330541" y="2426084"/>
            <a:ext cx="6779680" cy="3785419"/>
          </a:xfrm>
        </p:spPr>
        <p:txBody>
          <a:bodyPr rtlCol="0">
            <a:normAutofit fontScale="92500" lnSpcReduction="10000"/>
          </a:bodyPr>
          <a:lstStyle/>
          <a:p>
            <a:pPr marL="379800" lvl="0" rtl="0">
              <a:buFontTx/>
              <a:buChar char="-"/>
            </a:pPr>
            <a:r>
              <a:rPr lang="fr-FR" dirty="0">
                <a:solidFill>
                  <a:srgbClr val="FFFFFF"/>
                </a:solidFill>
              </a:rPr>
              <a:t>Assurer le suivi des actions commerciales</a:t>
            </a:r>
          </a:p>
          <a:p>
            <a:pPr marL="379800" lvl="0" rtl="0">
              <a:buFontTx/>
              <a:buChar char="-"/>
            </a:pPr>
            <a:r>
              <a:rPr lang="fr-FR" dirty="0">
                <a:solidFill>
                  <a:srgbClr val="FFFFFF"/>
                </a:solidFill>
              </a:rPr>
              <a:t>Participation aux salons professionnels</a:t>
            </a:r>
          </a:p>
          <a:p>
            <a:pPr marL="379800" lvl="0" rtl="0">
              <a:buFontTx/>
              <a:buChar char="-"/>
            </a:pPr>
            <a:r>
              <a:rPr lang="fr-FR" dirty="0">
                <a:solidFill>
                  <a:srgbClr val="FFFFFF"/>
                </a:solidFill>
              </a:rPr>
              <a:t>Mise en place des structures commerciales </a:t>
            </a:r>
          </a:p>
          <a:p>
            <a:pPr marL="36900" lvl="0" indent="0" rtl="0">
              <a:buNone/>
            </a:pPr>
            <a:endParaRPr lang="fr-FR" sz="1000" dirty="0">
              <a:solidFill>
                <a:srgbClr val="FFFFFF"/>
              </a:solidFill>
            </a:endParaRPr>
          </a:p>
          <a:p>
            <a:pPr marL="36900" lvl="0" indent="0" rtl="0">
              <a:buNone/>
            </a:pPr>
            <a:r>
              <a:rPr lang="fr-FR" sz="1400" dirty="0">
                <a:solidFill>
                  <a:srgbClr val="FFFFFF"/>
                </a:solidFill>
              </a:rPr>
              <a:t>Vous avez des contacts ponctuelles avec des clients allemands, mais vous n’avez pas la structure/connaissances linguistiques et culturel pour suivre un tel client, nous pouvons vous aider à suivre ces contacts sans contrainte d’un embauche contraignante.</a:t>
            </a:r>
          </a:p>
          <a:p>
            <a:pPr marL="36900" lvl="0" indent="0" rtl="0">
              <a:buNone/>
            </a:pPr>
            <a:r>
              <a:rPr lang="fr-FR" sz="1400" dirty="0">
                <a:solidFill>
                  <a:srgbClr val="FFFFFF"/>
                </a:solidFill>
              </a:rPr>
              <a:t>Vous voulez élargir votre clientèle et participer aux salons internationaux, nous pouvons vous accompagner et assurer le support export sur place. </a:t>
            </a:r>
          </a:p>
          <a:p>
            <a:pPr marL="36900" lvl="0" indent="0" rtl="0">
              <a:buNone/>
            </a:pPr>
            <a:r>
              <a:rPr lang="fr-FR" sz="1400" dirty="0">
                <a:solidFill>
                  <a:srgbClr val="FFFFFF"/>
                </a:solidFill>
              </a:rPr>
              <a:t>Vos affaires prennent de plus en plus de volumes à l’export, mais vous n’avez pas une structure commercial adapté à ces demandes, nous pouvons faire une analyse de votre situation et préconiser une structure/approche adapté à la situation actuelle et future.</a:t>
            </a:r>
          </a:p>
        </p:txBody>
      </p:sp>
      <p:pic>
        <p:nvPicPr>
          <p:cNvPr id="3" name="Imag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2484" r="16200"/>
          <a:stretch/>
        </p:blipFill>
        <p:spPr>
          <a:xfrm>
            <a:off x="7228755" y="0"/>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pic>
        <p:nvPicPr>
          <p:cNvPr id="7" name="Image 6">
            <a:extLst>
              <a:ext uri="{FF2B5EF4-FFF2-40B4-BE49-F238E27FC236}">
                <a16:creationId xmlns:a16="http://schemas.microsoft.com/office/drawing/2014/main" id="{A0995CA8-226F-473F-81A5-8AE1693165E0}"/>
              </a:ext>
            </a:extLst>
          </p:cNvPr>
          <p:cNvPicPr>
            <a:picLocks noChangeAspect="1"/>
          </p:cNvPicPr>
          <p:nvPr/>
        </p:nvPicPr>
        <p:blipFill>
          <a:blip r:embed="rId4"/>
          <a:stretch>
            <a:fillRect/>
          </a:stretch>
        </p:blipFill>
        <p:spPr>
          <a:xfrm>
            <a:off x="8300719" y="1407826"/>
            <a:ext cx="933480" cy="903574"/>
          </a:xfrm>
          <a:prstGeom prst="rect">
            <a:avLst/>
          </a:prstGeom>
        </p:spPr>
      </p:pic>
      <p:sp>
        <p:nvSpPr>
          <p:cNvPr id="6" name="Titre 1">
            <a:extLst>
              <a:ext uri="{FF2B5EF4-FFF2-40B4-BE49-F238E27FC236}">
                <a16:creationId xmlns:a16="http://schemas.microsoft.com/office/drawing/2014/main" id="{68B46995-C075-4324-A595-795062344DAC}"/>
              </a:ext>
            </a:extLst>
          </p:cNvPr>
          <p:cNvSpPr txBox="1">
            <a:spLocks/>
          </p:cNvSpPr>
          <p:nvPr/>
        </p:nvSpPr>
        <p:spPr>
          <a:xfrm>
            <a:off x="9257712" y="1611970"/>
            <a:ext cx="2590391" cy="584199"/>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400" b="1" dirty="0">
                <a:solidFill>
                  <a:schemeClr val="bg1"/>
                </a:solidFill>
              </a:rPr>
              <a:t>MG Consulting</a:t>
            </a:r>
          </a:p>
        </p:txBody>
      </p:sp>
      <p:sp>
        <p:nvSpPr>
          <p:cNvPr id="4" name="ZoneTexte 3">
            <a:extLst>
              <a:ext uri="{FF2B5EF4-FFF2-40B4-BE49-F238E27FC236}">
                <a16:creationId xmlns:a16="http://schemas.microsoft.com/office/drawing/2014/main" id="{35883DA0-3499-47DA-9C42-0F2ECD605D17}"/>
              </a:ext>
            </a:extLst>
          </p:cNvPr>
          <p:cNvSpPr txBox="1"/>
          <p:nvPr/>
        </p:nvSpPr>
        <p:spPr>
          <a:xfrm>
            <a:off x="8102601" y="2581141"/>
            <a:ext cx="4207933" cy="892552"/>
          </a:xfrm>
          <a:prstGeom prst="rect">
            <a:avLst/>
          </a:prstGeom>
          <a:noFill/>
        </p:spPr>
        <p:txBody>
          <a:bodyPr wrap="square" rtlCol="0">
            <a:spAutoFit/>
          </a:bodyPr>
          <a:lstStyle/>
          <a:p>
            <a:r>
              <a:rPr lang="fr-FR" b="1" dirty="0">
                <a:solidFill>
                  <a:schemeClr val="accent5">
                    <a:lumMod val="50000"/>
                  </a:schemeClr>
                </a:solidFill>
              </a:rPr>
              <a:t>« Le succès n’est pas un but, mais un moyen de viser plus haut »</a:t>
            </a:r>
          </a:p>
          <a:p>
            <a:r>
              <a:rPr lang="fr-FR" sz="1600" dirty="0">
                <a:solidFill>
                  <a:schemeClr val="accent5">
                    <a:lumMod val="50000"/>
                  </a:schemeClr>
                </a:solidFill>
              </a:rPr>
              <a:t>(Pierre de Coubertin)</a:t>
            </a:r>
          </a:p>
        </p:txBody>
      </p:sp>
    </p:spTree>
    <p:extLst>
      <p:ext uri="{BB962C8B-B14F-4D97-AF65-F5344CB8AC3E}">
        <p14:creationId xmlns:p14="http://schemas.microsoft.com/office/powerpoint/2010/main" val="47330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2.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
  <TotalTime>18733</TotalTime>
  <Words>3174</Words>
  <Application>Microsoft Office PowerPoint</Application>
  <PresentationFormat>Grand écran</PresentationFormat>
  <Paragraphs>158</Paragraphs>
  <Slides>17</Slides>
  <Notes>7</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17</vt:i4>
      </vt:variant>
    </vt:vector>
  </HeadingPairs>
  <TitlesOfParts>
    <vt:vector size="23" baseType="lpstr">
      <vt:lpstr>Arial</vt:lpstr>
      <vt:lpstr>Calibri</vt:lpstr>
      <vt:lpstr>Century Gothic</vt:lpstr>
      <vt:lpstr>Copperplate Gothic Light</vt:lpstr>
      <vt:lpstr>Wingdings 3</vt:lpstr>
      <vt:lpstr>Ion</vt:lpstr>
      <vt:lpstr>MG Consulting</vt:lpstr>
      <vt:lpstr>Présentation PowerPoint</vt:lpstr>
      <vt:lpstr>Présentation PowerPoint</vt:lpstr>
      <vt:lpstr>Présentation PowerPoint</vt:lpstr>
      <vt:lpstr>Prestations </vt:lpstr>
      <vt:lpstr>Médiateur d’affaires, Facilitateur des relations franco/allemand</vt:lpstr>
      <vt:lpstr>Support projets ferroviaires</vt:lpstr>
      <vt:lpstr>Approche grands comptes ferroviaires</vt:lpstr>
      <vt:lpstr>Support commercial / affaires franco allemand</vt:lpstr>
      <vt:lpstr>Management intérim dans  le contexte franco/allemand</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MG Consulting</dc:title>
  <dc:creator>Matthias GELLNER</dc:creator>
  <cp:lastModifiedBy>Matthias GELLNER</cp:lastModifiedBy>
  <cp:revision>3</cp:revision>
  <dcterms:created xsi:type="dcterms:W3CDTF">2022-11-23T12:46:58Z</dcterms:created>
  <dcterms:modified xsi:type="dcterms:W3CDTF">2023-01-18T16:18:47Z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